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2.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313" r:id="rId7"/>
    <p:sldId id="314" r:id="rId8"/>
    <p:sldId id="315" r:id="rId9"/>
    <p:sldId id="263" r:id="rId10"/>
    <p:sldId id="321" r:id="rId11"/>
    <p:sldId id="265" r:id="rId12"/>
    <p:sldId id="268" r:id="rId13"/>
    <p:sldId id="269" r:id="rId14"/>
    <p:sldId id="273" r:id="rId15"/>
    <p:sldId id="274" r:id="rId16"/>
    <p:sldId id="275" r:id="rId17"/>
    <p:sldId id="276" r:id="rId18"/>
    <p:sldId id="277" r:id="rId19"/>
    <p:sldId id="279" r:id="rId20"/>
    <p:sldId id="280" r:id="rId21"/>
    <p:sldId id="281" r:id="rId22"/>
    <p:sldId id="282" r:id="rId23"/>
    <p:sldId id="285" r:id="rId24"/>
    <p:sldId id="286" r:id="rId25"/>
    <p:sldId id="316" r:id="rId26"/>
    <p:sldId id="295" r:id="rId27"/>
    <p:sldId id="296" r:id="rId28"/>
    <p:sldId id="317" r:id="rId29"/>
    <p:sldId id="319" r:id="rId30"/>
    <p:sldId id="318" r:id="rId31"/>
    <p:sldId id="320" r:id="rId32"/>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9" clrIdx="0"/>
  <p:cmAuthor id="1" name="J Newman" initials="" lastIdx="11" clrIdx="1"/>
  <p:cmAuthor id="2" name="Lakeman Fraser, Poppy L" initials="LFPL" lastIdx="1" clrIdx="2">
    <p:extLst>
      <p:ext uri="{19B8F6BF-5375-455C-9EA6-DF929625EA0E}">
        <p15:presenceInfo xmlns:p15="http://schemas.microsoft.com/office/powerpoint/2012/main" userId="Lakeman Fraser, Poppy 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33BB16-F47B-4F12-BA89-D11186DC63B3}">
  <a:tblStyle styleId="{4D33BB16-F47B-4F12-BA89-D11186DC63B3}"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21676DE-6940-43F3-9883-F9646CFCFC8A}"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71"/>
    <p:restoredTop sz="76320"/>
  </p:normalViewPr>
  <p:slideViewPr>
    <p:cSldViewPr snapToGrid="0">
      <p:cViewPr>
        <p:scale>
          <a:sx n="88" d="100"/>
          <a:sy n="88" d="100"/>
        </p:scale>
        <p:origin x="720" y="-112"/>
      </p:cViewPr>
      <p:guideLst>
        <p:guide orient="horz" pos="2160"/>
        <p:guide pos="2880"/>
      </p:guideLst>
    </p:cSldViewPr>
  </p:slideViewPr>
  <p:notesTextViewPr>
    <p:cViewPr>
      <p:scale>
        <a:sx n="1" d="1"/>
        <a:sy n="1" d="1"/>
      </p:scale>
      <p:origin x="0" y="0"/>
    </p:cViewPr>
  </p:notesTextViewPr>
  <p:notesViewPr>
    <p:cSldViewPr snapToGrid="0">
      <p:cViewPr varScale="1">
        <p:scale>
          <a:sx n="75" d="100"/>
          <a:sy n="75" d="100"/>
        </p:scale>
        <p:origin x="2952" y="17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4-04T19:51:50.675" idx="8">
    <p:pos x="6000" y="100"/>
    <p:text>We need to figure out whether we're using this for the quest species. Will it confuse people with the other plant species on the back?
-Lakeman Fraser, Poppy L</p:text>
  </p:cm>
  <p:cm authorId="1" dt="2019-04-04T20:28:50.127" idx="9">
    <p:pos x="6000" y="0"/>
    <p:text>I think the usefulness of the Quest species, outweighs the potential confusion. If staff know, we are 'recycling' resources, they should take it on board.</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9-04-04T19:51:50.675" idx="8">
    <p:pos x="6000" y="100"/>
    <p:text>We need to figure out whether we're using this for the quest species. Will it confuse people with the other plant species on the back?
-Lakeman Fraser, Poppy L</p:text>
  </p:cm>
  <p:cm authorId="1" dt="2019-04-04T20:28:50.127" idx="9">
    <p:pos x="6000" y="0"/>
    <p:text>I think the usefulness of the Quest species, outweighs the potential confusion. If staff know, we are 'recycling' resources, they should take it on board.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6400" cy="4968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49688" y="0"/>
            <a:ext cx="2946400" cy="4968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163"/>
            <a:ext cx="2946400" cy="4968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stcompany.com/1672866/this-is-what-our-grocery-shelves-would-look-like-without-bee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1: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30:notes"/>
          <p:cNvSpPr txBox="1">
            <a:spLocks noGrp="1"/>
          </p:cNvSpPr>
          <p:nvPr>
            <p:ph type="body" idx="1"/>
          </p:nvPr>
        </p:nvSpPr>
        <p:spPr>
          <a:xfrm>
            <a:off x="679450" y="4714875"/>
            <a:ext cx="5438775" cy="4467225"/>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827" name="Google Shape;827;p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1805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2" name="Google Shape;272;p10: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dirty="0"/>
              <a:t>Flowering plants need pollinators: In temperate zones 78% flowering plants require animal pollination</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100 crops provide 90% of the worlds food</a:t>
            </a:r>
          </a:p>
          <a:p>
            <a:pPr marL="0" lvl="0" indent="0" algn="l" rtl="0">
              <a:spcBef>
                <a:spcPts val="0"/>
              </a:spcBef>
              <a:spcAft>
                <a:spcPts val="0"/>
              </a:spcAft>
              <a:buNone/>
            </a:pPr>
            <a:endParaRPr lang="en-GB" dirty="0"/>
          </a:p>
          <a:p>
            <a:pPr marL="0" lvl="0" indent="0" algn="l" rtl="0">
              <a:spcBef>
                <a:spcPts val="0"/>
              </a:spcBef>
              <a:spcAft>
                <a:spcPts val="0"/>
              </a:spcAft>
              <a:buNone/>
            </a:pPr>
            <a:r>
              <a:rPr lang="en-GB" sz="1200" dirty="0">
                <a:latin typeface="Calibri" panose="020F0502020204030204" pitchFamily="34" charset="0"/>
                <a:cs typeface="Calibri" panose="020F0502020204030204" pitchFamily="34" charset="0"/>
              </a:rPr>
              <a:t>We depend upon insects to pollinate our crops: The loss of pollinators could cost the Europe around </a:t>
            </a:r>
            <a:r>
              <a:rPr lang="en-GB" sz="1200" b="1" dirty="0">
                <a:latin typeface="Calibri" panose="020F0502020204030204" pitchFamily="34" charset="0"/>
                <a:cs typeface="Calibri" panose="020F0502020204030204" pitchFamily="34" charset="0"/>
              </a:rPr>
              <a:t>€15 billion in lost crops alone</a:t>
            </a:r>
          </a:p>
          <a:p>
            <a:pPr marL="0" lvl="0" indent="0" algn="l" rtl="0">
              <a:spcBef>
                <a:spcPts val="0"/>
              </a:spcBef>
              <a:spcAft>
                <a:spcPts val="0"/>
              </a:spcAft>
              <a:buNone/>
            </a:pPr>
            <a:endParaRPr lang="en-GB" sz="1200"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sz="1200" b="0" dirty="0">
                <a:latin typeface="Calibri" panose="020F0502020204030204" pitchFamily="34" charset="0"/>
                <a:cs typeface="Calibri" panose="020F0502020204030204" pitchFamily="34" charset="0"/>
              </a:rPr>
              <a:t>We need more than just bees: Different plants need different pollinators. </a:t>
            </a:r>
            <a:r>
              <a:rPr lang="en-GB" sz="1200" dirty="0">
                <a:solidFill>
                  <a:schemeClr val="dk1"/>
                </a:solidFill>
                <a:latin typeface="Calibri"/>
                <a:ea typeface="Calibri"/>
                <a:cs typeface="Calibri"/>
                <a:sym typeface="Calibri"/>
              </a:rPr>
              <a:t>A Honeybee tongue is only 7.0mm. Any plants with longer or shorter nectar spurs than this require different pollinators</a:t>
            </a:r>
          </a:p>
          <a:p>
            <a:pPr marL="0" lvl="0" indent="0" algn="l" rtl="0">
              <a:spcBef>
                <a:spcPts val="0"/>
              </a:spcBef>
              <a:spcAft>
                <a:spcPts val="0"/>
              </a:spcAft>
              <a:buNone/>
            </a:pPr>
            <a:endParaRPr lang="en-GB" sz="1200" b="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chemeClr val="dk1"/>
                </a:solidFill>
                <a:latin typeface="Calibri"/>
                <a:cs typeface="Calibri"/>
                <a:sym typeface="Calibri"/>
              </a:rPr>
              <a:t>Image from </a:t>
            </a:r>
            <a:r>
              <a:rPr lang="en-GB" dirty="0">
                <a:hlinkClick r:id="rId3"/>
              </a:rPr>
              <a:t>https://www.fastcompany.com/1672866/this-is-what-our-grocery-shelves-would-look-like-without-bees</a:t>
            </a:r>
            <a:endParaRPr lang="en-US" dirty="0"/>
          </a:p>
          <a:p>
            <a:pPr marL="0" lvl="0" indent="0" algn="l" rtl="0">
              <a:spcBef>
                <a:spcPts val="0"/>
              </a:spcBef>
              <a:spcAft>
                <a:spcPts val="0"/>
              </a:spcAft>
              <a:buNone/>
            </a:pPr>
            <a:endParaRPr b="0" dirty="0"/>
          </a:p>
        </p:txBody>
      </p:sp>
      <p:sp>
        <p:nvSpPr>
          <p:cNvPr id="273" name="Google Shape;273;p10: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7" name="Google Shape;347;p1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eaLnBrk="1" fontAlgn="auto" hangingPunct="1">
              <a:spcBef>
                <a:spcPts val="0"/>
              </a:spcBef>
              <a:spcAft>
                <a:spcPts val="0"/>
              </a:spcAft>
              <a:defRPr/>
            </a:pPr>
            <a:endParaRPr lang="en-GB" sz="1200" b="0" i="0" u="none" strike="noStrike" cap="none" dirty="0">
              <a:solidFill>
                <a:schemeClr val="dk1"/>
              </a:solidFill>
              <a:latin typeface="Lucida Sans" panose="020B0602030504020204" pitchFamily="34" charset="0"/>
              <a:ea typeface="Calibri"/>
              <a:cs typeface="Calibri"/>
              <a:sym typeface="Calibri"/>
            </a:endParaRPr>
          </a:p>
          <a:p>
            <a:pPr eaLnBrk="1" fontAlgn="auto" hangingPunct="1">
              <a:spcBef>
                <a:spcPts val="0"/>
              </a:spcBef>
              <a:spcAft>
                <a:spcPts val="0"/>
              </a:spcAft>
              <a:defRPr/>
            </a:pPr>
            <a:r>
              <a:rPr lang="en-GB" sz="1200" b="0" i="0" u="none" strike="noStrike" cap="none" dirty="0">
                <a:solidFill>
                  <a:schemeClr val="dk1"/>
                </a:solidFill>
                <a:latin typeface="Lucida Sans" panose="020B0602030504020204" pitchFamily="34" charset="0"/>
                <a:ea typeface="Calibri"/>
                <a:cs typeface="Calibri"/>
                <a:sym typeface="Calibri"/>
              </a:rPr>
              <a:t>Our Pollinators have two big problems…</a:t>
            </a:r>
          </a:p>
          <a:p>
            <a:pPr eaLnBrk="1" fontAlgn="auto" hangingPunct="1">
              <a:spcBef>
                <a:spcPts val="0"/>
              </a:spcBef>
              <a:spcAft>
                <a:spcPts val="0"/>
              </a:spcAft>
              <a:defRPr/>
            </a:pPr>
            <a:endParaRPr lang="en-GB" sz="1200" b="0" i="0" u="none" strike="noStrike" cap="none" dirty="0">
              <a:solidFill>
                <a:schemeClr val="dk1"/>
              </a:solidFill>
              <a:latin typeface="Lucida Sans" panose="020B0602030504020204" pitchFamily="34" charset="0"/>
              <a:ea typeface="Calibri"/>
              <a:cs typeface="Calibri"/>
              <a:sym typeface="Calibri"/>
            </a:endParaRPr>
          </a:p>
          <a:p>
            <a:pPr eaLnBrk="1" fontAlgn="auto" hangingPunct="1">
              <a:spcBef>
                <a:spcPts val="0"/>
              </a:spcBef>
              <a:spcAft>
                <a:spcPts val="0"/>
              </a:spcAft>
              <a:defRPr/>
            </a:pPr>
            <a:r>
              <a:rPr lang="en-GB" sz="1200" b="0" i="0" u="none" strike="noStrike" cap="none" dirty="0">
                <a:solidFill>
                  <a:schemeClr val="dk1"/>
                </a:solidFill>
                <a:latin typeface="Lucida Sans" panose="020B0602030504020204" pitchFamily="34" charset="0"/>
                <a:ea typeface="Calibri"/>
                <a:cs typeface="Calibri"/>
                <a:sym typeface="Calibri"/>
              </a:rPr>
              <a:t>They are HUNGRY           And They are HOMELESS</a:t>
            </a:r>
          </a:p>
          <a:p>
            <a:pPr eaLnBrk="1" fontAlgn="auto" hangingPunct="1">
              <a:spcBef>
                <a:spcPts val="0"/>
              </a:spcBef>
              <a:spcAft>
                <a:spcPts val="0"/>
              </a:spcAft>
              <a:defRPr/>
            </a:pPr>
            <a:endParaRPr lang="en-GB" sz="1200" b="0" i="0" u="none" strike="noStrike" cap="none" dirty="0">
              <a:solidFill>
                <a:schemeClr val="tx1">
                  <a:tint val="75000"/>
                </a:schemeClr>
              </a:solidFill>
              <a:latin typeface="Lucida Sans" panose="020B0602030504020204" pitchFamily="34" charset="0"/>
              <a:ea typeface="Calibri"/>
              <a:cs typeface="Calibri"/>
              <a:sym typeface="Calibri"/>
            </a:endParaRPr>
          </a:p>
          <a:p>
            <a:pPr eaLnBrk="1" fontAlgn="auto" hangingPunct="1">
              <a:spcBef>
                <a:spcPts val="0"/>
              </a:spcBef>
              <a:spcAft>
                <a:spcPts val="0"/>
              </a:spcAft>
              <a:defRPr/>
            </a:pPr>
            <a:r>
              <a:rPr lang="en-GB" sz="1200" b="0" i="0" u="none" strike="noStrike" cap="none" dirty="0">
                <a:solidFill>
                  <a:schemeClr val="tx1">
                    <a:tint val="75000"/>
                  </a:schemeClr>
                </a:solidFill>
                <a:latin typeface="Lucida Sans" panose="020B0602030504020204" pitchFamily="34" charset="0"/>
                <a:ea typeface="Calibri"/>
                <a:cs typeface="Calibri"/>
                <a:sym typeface="Calibri"/>
              </a:rPr>
              <a:t>They need food, homes and shelter.</a:t>
            </a:r>
          </a:p>
          <a:p>
            <a:pPr eaLnBrk="1" fontAlgn="auto" hangingPunct="1">
              <a:spcBef>
                <a:spcPts val="0"/>
              </a:spcBef>
              <a:spcAft>
                <a:spcPts val="0"/>
              </a:spcAft>
              <a:defRPr/>
            </a:pPr>
            <a:r>
              <a:rPr lang="en-GB" sz="1200" b="0" i="0" u="none" strike="noStrike" cap="none" dirty="0">
                <a:solidFill>
                  <a:schemeClr val="tx1">
                    <a:tint val="75000"/>
                  </a:schemeClr>
                </a:solidFill>
                <a:latin typeface="Lucida Sans" panose="020B0602030504020204" pitchFamily="34" charset="0"/>
                <a:ea typeface="Calibri"/>
                <a:cs typeface="Calibri"/>
                <a:sym typeface="Calibri"/>
              </a:rPr>
              <a:t>Their needs change depending on the stage of their life</a:t>
            </a:r>
          </a:p>
          <a:p>
            <a:pPr eaLnBrk="1" fontAlgn="auto" hangingPunct="1">
              <a:spcBef>
                <a:spcPts val="0"/>
              </a:spcBef>
              <a:spcAft>
                <a:spcPts val="0"/>
              </a:spcAft>
              <a:defRPr/>
            </a:pPr>
            <a:endParaRPr lang="en-GB" sz="1200" b="0" i="0" u="none" strike="noStrike" cap="none" dirty="0">
              <a:solidFill>
                <a:schemeClr val="tx1">
                  <a:tint val="75000"/>
                </a:schemeClr>
              </a:solidFill>
              <a:latin typeface="Lucida Sans" panose="020B0602030504020204" pitchFamily="34" charset="0"/>
              <a:ea typeface="Calibri"/>
              <a:cs typeface="Calibri"/>
              <a:sym typeface="Calibri"/>
            </a:endParaRPr>
          </a:p>
          <a:p>
            <a:pPr eaLnBrk="1" fontAlgn="auto" hangingPunct="1">
              <a:spcBef>
                <a:spcPts val="0"/>
              </a:spcBef>
              <a:spcAft>
                <a:spcPts val="0"/>
              </a:spcAft>
              <a:defRPr/>
            </a:pPr>
            <a:r>
              <a:rPr lang="en-GB" sz="1200" b="0" i="0" u="none" strike="noStrike" cap="none" dirty="0">
                <a:solidFill>
                  <a:schemeClr val="tx1">
                    <a:tint val="75000"/>
                  </a:schemeClr>
                </a:solidFill>
                <a:latin typeface="Lucida Sans" panose="020B0602030504020204" pitchFamily="34" charset="0"/>
                <a:ea typeface="Calibri"/>
                <a:cs typeface="Calibri"/>
                <a:sym typeface="Calibri"/>
              </a:rPr>
              <a:t>Why? </a:t>
            </a:r>
          </a:p>
          <a:p>
            <a:pPr marL="342900" marR="0" lvl="0" indent="-342900" algn="l" rtl="0">
              <a:spcBef>
                <a:spcPts val="0"/>
              </a:spcBef>
              <a:spcAft>
                <a:spcPts val="0"/>
              </a:spcAft>
              <a:buFont typeface="Arial" panose="020B0604020202020204" pitchFamily="34" charset="0"/>
              <a:buChar char="•"/>
            </a:pPr>
            <a:r>
              <a:rPr lang="en-GB" sz="1200" dirty="0">
                <a:solidFill>
                  <a:srgbClr val="888888"/>
                </a:solidFill>
                <a:latin typeface="Lucida Sans"/>
                <a:ea typeface="Lucida Sans"/>
                <a:cs typeface="Lucida Sans"/>
                <a:sym typeface="Lucida Sans"/>
              </a:rPr>
              <a:t>Habitat loss</a:t>
            </a:r>
          </a:p>
          <a:p>
            <a:pPr marL="342900" marR="0" lvl="0" indent="-342900" algn="l" rtl="0">
              <a:spcBef>
                <a:spcPts val="0"/>
              </a:spcBef>
              <a:spcAft>
                <a:spcPts val="0"/>
              </a:spcAft>
              <a:buFont typeface="Arial" panose="020B0604020202020204" pitchFamily="34" charset="0"/>
              <a:buChar char="•"/>
            </a:pPr>
            <a:r>
              <a:rPr lang="en-GB" sz="1200" dirty="0">
                <a:solidFill>
                  <a:srgbClr val="888888"/>
                </a:solidFill>
                <a:latin typeface="Lucida Sans"/>
                <a:ea typeface="Lucida Sans"/>
                <a:cs typeface="Lucida Sans"/>
                <a:sym typeface="Lucida Sans"/>
              </a:rPr>
              <a:t>Pests and diseases</a:t>
            </a:r>
          </a:p>
          <a:p>
            <a:pPr marL="342900" marR="0" lvl="0" indent="-342900" algn="l" rtl="0">
              <a:spcBef>
                <a:spcPts val="0"/>
              </a:spcBef>
              <a:spcAft>
                <a:spcPts val="0"/>
              </a:spcAft>
              <a:buFont typeface="Arial" panose="020B0604020202020204" pitchFamily="34" charset="0"/>
              <a:buChar char="•"/>
            </a:pPr>
            <a:r>
              <a:rPr lang="en-GB" sz="1200" dirty="0">
                <a:solidFill>
                  <a:srgbClr val="888888"/>
                </a:solidFill>
                <a:latin typeface="Lucida Sans"/>
                <a:ea typeface="Lucida Sans"/>
                <a:cs typeface="Lucida Sans"/>
                <a:sym typeface="Lucida Sans"/>
              </a:rPr>
              <a:t>Climate change</a:t>
            </a:r>
          </a:p>
          <a:p>
            <a:pPr marL="342900" marR="0" lvl="0" indent="-342900" algn="l" rtl="0">
              <a:spcBef>
                <a:spcPts val="0"/>
              </a:spcBef>
              <a:spcAft>
                <a:spcPts val="0"/>
              </a:spcAft>
              <a:buFont typeface="Arial" panose="020B0604020202020204" pitchFamily="34" charset="0"/>
              <a:buChar char="•"/>
            </a:pPr>
            <a:r>
              <a:rPr lang="en-GB" sz="1200" dirty="0">
                <a:solidFill>
                  <a:srgbClr val="888888"/>
                </a:solidFill>
                <a:latin typeface="Lucida Sans"/>
                <a:ea typeface="Lucida Sans"/>
                <a:cs typeface="Lucida Sans"/>
                <a:sym typeface="Lucida Sans"/>
              </a:rPr>
              <a:t>Pesticide use</a:t>
            </a:r>
          </a:p>
          <a:p>
            <a:pPr marL="342900" marR="0" lvl="0" indent="-342900" algn="l" rtl="0">
              <a:spcBef>
                <a:spcPts val="0"/>
              </a:spcBef>
              <a:spcAft>
                <a:spcPts val="0"/>
              </a:spcAft>
              <a:buFont typeface="Arial" panose="020B0604020202020204" pitchFamily="34" charset="0"/>
              <a:buChar char="•"/>
            </a:pPr>
            <a:r>
              <a:rPr lang="en-GB" sz="1200" dirty="0">
                <a:solidFill>
                  <a:srgbClr val="888888"/>
                </a:solidFill>
                <a:latin typeface="Lucida Sans"/>
                <a:ea typeface="Lucida Sans"/>
                <a:cs typeface="Lucida Sans"/>
                <a:sym typeface="Lucida Sans"/>
              </a:rPr>
              <a:t>Invasive species</a:t>
            </a:r>
          </a:p>
          <a:p>
            <a:pPr eaLnBrk="1" fontAlgn="auto" hangingPunct="1">
              <a:spcBef>
                <a:spcPts val="0"/>
              </a:spcBef>
              <a:spcAft>
                <a:spcPts val="0"/>
              </a:spcAft>
              <a:defRPr/>
            </a:pPr>
            <a:endParaRPr lang="en-GB" sz="1200" b="0" i="0" u="none" strike="noStrike" cap="none" dirty="0">
              <a:solidFill>
                <a:schemeClr val="tx1">
                  <a:tint val="75000"/>
                </a:schemeClr>
              </a:solidFill>
              <a:latin typeface="Lucida Sans" panose="020B0602030504020204" pitchFamily="34" charset="0"/>
              <a:ea typeface="Calibri"/>
              <a:cs typeface="Calibri"/>
              <a:sym typeface="Calibri"/>
            </a:endParaRPr>
          </a:p>
          <a:p>
            <a:pPr eaLnBrk="1" fontAlgn="auto" hangingPunct="1">
              <a:spcBef>
                <a:spcPts val="0"/>
              </a:spcBef>
              <a:spcAft>
                <a:spcPts val="0"/>
              </a:spcAft>
              <a:defRPr/>
            </a:pPr>
            <a:endParaRPr lang="en-GB" sz="1200" b="0" i="0" u="none" strike="noStrike" cap="none" dirty="0">
              <a:solidFill>
                <a:schemeClr val="tx1">
                  <a:tint val="75000"/>
                </a:schemeClr>
              </a:solidFill>
              <a:latin typeface="Lucida Sans" panose="020B0602030504020204" pitchFamily="34" charset="0"/>
              <a:ea typeface="Calibri"/>
              <a:cs typeface="Calibri"/>
              <a:sym typeface="Calibri"/>
            </a:endParaRPr>
          </a:p>
          <a:p>
            <a:pPr marL="0" lvl="0" indent="0" algn="l" rtl="0">
              <a:spcBef>
                <a:spcPts val="0"/>
              </a:spcBef>
              <a:spcAft>
                <a:spcPts val="0"/>
              </a:spcAft>
              <a:buNone/>
            </a:pPr>
            <a:endParaRPr dirty="0"/>
          </a:p>
        </p:txBody>
      </p:sp>
      <p:sp>
        <p:nvSpPr>
          <p:cNvPr id="348" name="Google Shape;348;p13: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6" name="Google Shape;366;p14: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sz="1200" b="1" dirty="0">
              <a:solidFill>
                <a:schemeClr val="dk1"/>
              </a:solidFill>
              <a:latin typeface="Arial"/>
              <a:ea typeface="Arial"/>
              <a:cs typeface="Arial"/>
              <a:sym typeface="Arial"/>
            </a:endParaRPr>
          </a:p>
          <a:p>
            <a:pPr marL="0" lvl="0" indent="0" algn="l" rtl="0">
              <a:spcBef>
                <a:spcPts val="0"/>
              </a:spcBef>
              <a:spcAft>
                <a:spcPts val="0"/>
              </a:spcAft>
              <a:buNone/>
            </a:pPr>
            <a:r>
              <a:rPr lang="en-GB" sz="1200" b="0" dirty="0">
                <a:solidFill>
                  <a:schemeClr val="dk1"/>
                </a:solidFill>
                <a:latin typeface="Arial"/>
                <a:ea typeface="Arial"/>
                <a:cs typeface="Arial"/>
                <a:sym typeface="Arial"/>
              </a:rPr>
              <a:t>Pollinators need resources to provide them with food and shelter</a:t>
            </a:r>
          </a:p>
          <a:p>
            <a:pPr marL="0" lvl="0" indent="0" algn="l" rtl="0">
              <a:spcBef>
                <a:spcPts val="0"/>
              </a:spcBef>
              <a:spcAft>
                <a:spcPts val="0"/>
              </a:spcAft>
              <a:buNone/>
            </a:pPr>
            <a:endParaRPr lang="en-GB" sz="1200" b="0" dirty="0">
              <a:solidFill>
                <a:schemeClr val="dk1"/>
              </a:solidFill>
              <a:latin typeface="Arial"/>
              <a:ea typeface="Arial"/>
              <a:cs typeface="Arial"/>
              <a:sym typeface="Arial"/>
            </a:endParaRPr>
          </a:p>
          <a:p>
            <a:pPr marL="0" lvl="0" indent="0" algn="l" rtl="0">
              <a:spcBef>
                <a:spcPts val="0"/>
              </a:spcBef>
              <a:spcAft>
                <a:spcPts val="0"/>
              </a:spcAft>
              <a:buNone/>
            </a:pPr>
            <a:r>
              <a:rPr lang="en-GB" sz="1200" b="0" dirty="0">
                <a:solidFill>
                  <a:schemeClr val="dk1"/>
                </a:solidFill>
                <a:latin typeface="Arial"/>
                <a:ea typeface="Arial"/>
                <a:cs typeface="Arial"/>
                <a:sym typeface="Arial"/>
              </a:rPr>
              <a:t>This can change depending on the stage of their lifecycle</a:t>
            </a:r>
            <a:r>
              <a:rPr lang="en-GB" sz="1800" b="0" dirty="0">
                <a:solidFill>
                  <a:schemeClr val="dk1"/>
                </a:solidFill>
                <a:latin typeface="Arial"/>
                <a:ea typeface="Arial"/>
                <a:cs typeface="Arial"/>
                <a:sym typeface="Arial"/>
              </a:rPr>
              <a:t>….</a:t>
            </a:r>
          </a:p>
          <a:p>
            <a:pPr marL="0" lvl="0" indent="0" algn="l" rtl="0">
              <a:spcBef>
                <a:spcPts val="0"/>
              </a:spcBef>
              <a:spcAft>
                <a:spcPts val="0"/>
              </a:spcAft>
              <a:buNone/>
            </a:pPr>
            <a:endParaRPr lang="en-GB" sz="1800" b="0" dirty="0">
              <a:solidFill>
                <a:schemeClr val="dk1"/>
              </a:solidFill>
              <a:latin typeface="Arial"/>
              <a:cs typeface="Arial"/>
              <a:sym typeface="Arial"/>
            </a:endParaRPr>
          </a:p>
          <a:p>
            <a:pPr marL="0" lvl="0" indent="0" algn="l" rtl="0">
              <a:spcBef>
                <a:spcPts val="0"/>
              </a:spcBef>
              <a:spcAft>
                <a:spcPts val="0"/>
              </a:spcAft>
              <a:buNone/>
            </a:pPr>
            <a:r>
              <a:rPr lang="en-GB" sz="1800" b="0" dirty="0">
                <a:solidFill>
                  <a:schemeClr val="dk1"/>
                </a:solidFill>
                <a:latin typeface="Arial"/>
                <a:cs typeface="Arial"/>
                <a:sym typeface="Arial"/>
              </a:rPr>
              <a:t>For example, the red admiral needs nettles while they are a caterpillar and scabious as an imago (adult). </a:t>
            </a:r>
          </a:p>
          <a:p>
            <a:pPr marL="0" lvl="0" indent="0" algn="l" rtl="0">
              <a:spcBef>
                <a:spcPts val="0"/>
              </a:spcBef>
              <a:spcAft>
                <a:spcPts val="0"/>
              </a:spcAft>
              <a:buNone/>
            </a:pPr>
            <a:endParaRPr lang="en-GB" sz="1800" b="0" dirty="0">
              <a:solidFill>
                <a:schemeClr val="dk1"/>
              </a:solidFill>
              <a:latin typeface="Arial"/>
              <a:cs typeface="Arial"/>
              <a:sym typeface="Arial"/>
            </a:endParaRPr>
          </a:p>
          <a:p>
            <a:pPr marL="0" lvl="0" indent="0" algn="l" rtl="0">
              <a:spcBef>
                <a:spcPts val="0"/>
              </a:spcBef>
              <a:spcAft>
                <a:spcPts val="0"/>
              </a:spcAft>
              <a:buNone/>
            </a:pPr>
            <a:r>
              <a:rPr lang="en-GB" sz="1800" b="0" dirty="0">
                <a:solidFill>
                  <a:schemeClr val="dk1"/>
                </a:solidFill>
                <a:latin typeface="Arial"/>
                <a:cs typeface="Arial"/>
                <a:sym typeface="Arial"/>
              </a:rPr>
              <a:t>The honeybee needs somewhere to nest – for example the hive here and solitary bees such as the ashy mining bee excavated small tunnels in the earth  to make their nests. Others use old rodent holes to nest in. 	</a:t>
            </a:r>
            <a:endParaRPr b="0" dirty="0"/>
          </a:p>
        </p:txBody>
      </p:sp>
      <p:sp>
        <p:nvSpPr>
          <p:cNvPr id="367" name="Google Shape;367;p14: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8: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
        <p:nvSpPr>
          <p:cNvPr id="486" name="Google Shape;486;p1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7" name="Google Shape;487;p18: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sz="1200" b="0" i="0" u="none" strike="noStrike" cap="none" dirty="0">
                <a:solidFill>
                  <a:schemeClr val="dk1"/>
                </a:solidFill>
                <a:effectLst/>
                <a:latin typeface="Calibri"/>
                <a:ea typeface="Calibri"/>
                <a:cs typeface="Calibri"/>
                <a:sym typeface="Calibri"/>
              </a:rPr>
              <a:t>Bumblebees: 25 </a:t>
            </a:r>
            <a:r>
              <a:rPr lang="en-GB" sz="1200" b="0" i="0" u="none" strike="noStrike" cap="none" dirty="0" err="1">
                <a:solidFill>
                  <a:schemeClr val="dk1"/>
                </a:solidFill>
                <a:effectLst/>
                <a:latin typeface="Calibri"/>
                <a:ea typeface="Calibri"/>
                <a:cs typeface="Calibri"/>
                <a:sym typeface="Calibri"/>
              </a:rPr>
              <a:t>spp</a:t>
            </a:r>
            <a:r>
              <a:rPr lang="en-GB" sz="1200" b="0" i="0" u="none" strike="noStrike" cap="none" dirty="0">
                <a:solidFill>
                  <a:schemeClr val="dk1"/>
                </a:solidFill>
                <a:effectLst/>
                <a:latin typeface="Calibri"/>
                <a:ea typeface="Calibri"/>
                <a:cs typeface="Calibri"/>
                <a:sym typeface="Calibri"/>
              </a:rPr>
              <a:t> (after reintroduction of short haired bumblebee. Lok out for round furry bodies (distinct from other bees which tend to be smaller and more slender), long antennae (flies have short) and two pairs of wings (flied have one). Quest species: Re-tailed- black glossy ‘fur’ and red tail as name suggests; Common carder- ginger with a dark abdomen.</a:t>
            </a:r>
            <a:r>
              <a:rPr lang="en-GB" dirty="0">
                <a:effectLst/>
              </a:rPr>
              <a:t> </a:t>
            </a:r>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19: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
        <p:nvSpPr>
          <p:cNvPr id="522" name="Google Shape;522;p19: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3" name="Google Shape;523;p19: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457200" marR="0" lvl="0" indent="-22860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ea typeface="Calibri"/>
                <a:cs typeface="Calibri"/>
                <a:sym typeface="Calibri"/>
              </a:rPr>
              <a:t>16- Honeybee- One species- rock star of pollinators (one we hear about in the media). More slender than bumblebees. Striped ginger brown body. Facts about bees- Colonies can have several thousand individuals. Must remember that other pollinators needed as they have different length tongues to visit bees and so too many in an area can be detrimental.</a:t>
            </a:r>
          </a:p>
          <a:p>
            <a:r>
              <a:rPr lang="en-GB" sz="1200" b="0" i="0" u="none" strike="noStrike" cap="none" dirty="0">
                <a:solidFill>
                  <a:schemeClr val="dk1"/>
                </a:solidFill>
                <a:effectLst/>
                <a:latin typeface="Calibri"/>
                <a:ea typeface="Calibri"/>
                <a:cs typeface="Calibri"/>
                <a:sym typeface="Calibri"/>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20: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
        <p:nvSpPr>
          <p:cNvPr id="553" name="Google Shape;553;p2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4" name="Google Shape;554;p20: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dirty="0"/>
              <a:t>Over 250 species according to BBCT. I like the link between 25 bumblebee species and 250 solitaries, as it makes it easy to remember. Live by themselves- often in excavated holes in bare earth banks or old rodent nests etc. Narrower body than bumblebee. Ashy mining- distinctively grey- active in the spring.</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1: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
        <p:nvSpPr>
          <p:cNvPr id="586" name="Google Shape;586;p2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7" name="Google Shape;587;p21: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dirty="0"/>
              <a:t>57 butterflies in the UK (BC)Generally brighter than moths, day flying, clubbed antennae and land with wings closed. Rd admiral distinctive red band- could get confused with Peacock; Meadow brown in grasslands, larger than gatekeeper or ringlet, Brimstone- yellow but females paler can get confused with large whites ; Holly blue- can get confused with other blues…why training tool comes in handy.</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2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
        <p:nvSpPr>
          <p:cNvPr id="621" name="Google Shape;621;p2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2" name="Google Shape;622;p22: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dirty="0"/>
              <a:t>2500 species in the UK; Generally night flying, duller looking, feathered antennae and land with wings open (however there are exceptions…</a:t>
            </a:r>
            <a:r>
              <a:rPr lang="en-GB" sz="1200" dirty="0"/>
              <a:t>Not all moths are nocturnal Not all are brown/grey/dull/look the same. Six spot burnet- indicator of good grassland habitat so would be great if you see this in future years. Be careful not to confuse with the narrow bordered five spot version.</a:t>
            </a:r>
            <a:endParaRPr lang="en-GB" dirty="0"/>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4: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
        <p:nvSpPr>
          <p:cNvPr id="669" name="Google Shape;669;p2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70" name="Google Shape;670;p24: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dirty="0"/>
              <a:t>Still part of the fly group but a very important pollinator and 200 </a:t>
            </a:r>
            <a:r>
              <a:rPr lang="en-GB" dirty="0" err="1"/>
              <a:t>spp</a:t>
            </a:r>
            <a:r>
              <a:rPr lang="en-GB" dirty="0"/>
              <a:t> in the UK. Hoverflies often get mistaken with wasps due to the black and yellow stripes (indeed they mimic them to look more dangerous to predators)- look for sunglasses and their flight motion (as the name suggests hovering- helicopters of the insect world!); Marmalade distinctive pink orange colour with moustache markings</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3" name="Google Shape;113;p2: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4" name="Google Shape;114;p2: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25: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
        <p:nvSpPr>
          <p:cNvPr id="702" name="Google Shape;702;p2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03" name="Google Shape;703;p25: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dirty="0"/>
              <a:t>Look for those eyes!- wrap around sunglasses; short antennae (compared to </a:t>
            </a:r>
            <a:r>
              <a:rPr lang="en-GB" dirty="0" err="1"/>
              <a:t>beed</a:t>
            </a:r>
            <a:r>
              <a:rPr lang="en-GB" dirty="0"/>
              <a:t>) and only one pair of wings. Very diverse- 7000 </a:t>
            </a:r>
            <a:r>
              <a:rPr lang="en-GB" dirty="0" err="1"/>
              <a:t>spp</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26: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
        <p:nvSpPr>
          <p:cNvPr id="730" name="Google Shape;730;p26: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31" name="Google Shape;731;p26: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Beetles have hard cases which meet in a </a:t>
            </a:r>
            <a:r>
              <a:rPr lang="en-GB" dirty="0" err="1"/>
              <a:t>Tshape</a:t>
            </a:r>
            <a:r>
              <a:rPr lang="en-GB" dirty="0"/>
              <a:t> (can get confused with true bugs which make an X shape). </a:t>
            </a:r>
            <a:r>
              <a:rPr lang="en-GB" dirty="0" err="1"/>
              <a:t>Veyy</a:t>
            </a:r>
            <a:r>
              <a:rPr lang="en-GB" dirty="0"/>
              <a:t> diverse group with 4000 species in the UK. Thick legged flower beetle looks like it is wearing pantaloons-iridescent green colour- common in gardens. Red soldier beetle known as the ‘bloodsucker’ from appearance but it is harmless. Eats aphids and other pests, often found crawling around the tops of flower heads making it a good pollinator- can often be seen in pairs mating.</a:t>
            </a:r>
          </a:p>
          <a:p>
            <a:pPr marL="0" lvl="0" indent="0" algn="l" rtl="0">
              <a:spcBef>
                <a:spcPts val="0"/>
              </a:spcBef>
              <a:spcAft>
                <a:spcPts val="0"/>
              </a:spcAft>
              <a:buNone/>
            </a:pPr>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27: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7" name="Google Shape;767;p27: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68" name="Google Shape;768;p27: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30:notes"/>
          <p:cNvSpPr txBox="1">
            <a:spLocks noGrp="1"/>
          </p:cNvSpPr>
          <p:nvPr>
            <p:ph type="body" idx="1"/>
          </p:nvPr>
        </p:nvSpPr>
        <p:spPr>
          <a:xfrm>
            <a:off x="679450" y="4714875"/>
            <a:ext cx="5438775" cy="4467225"/>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dirty="0"/>
          </a:p>
        </p:txBody>
      </p:sp>
      <p:sp>
        <p:nvSpPr>
          <p:cNvPr id="827" name="Google Shape;827;p3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3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6" name="Google Shape;846;p31: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7" name="Google Shape;847;p31: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3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46" name="Google Shape;846;p31: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7" name="Google Shape;847;p31: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1230557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4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29" name="Google Shape;1029;p40: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0" name="Google Shape;1030;p40: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4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47" name="Google Shape;1047;p41: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8" name="Google Shape;1048;p41: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4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29" name="Google Shape;1029;p40: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0" name="Google Shape;1030;p40: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extLst>
      <p:ext uri="{BB962C8B-B14F-4D97-AF65-F5344CB8AC3E}">
        <p14:creationId xmlns:p14="http://schemas.microsoft.com/office/powerpoint/2010/main" val="1711234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p4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47" name="Google Shape;1047;p41: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48" name="Google Shape;1048;p41: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29</a:t>
            </a:fld>
            <a:endParaRPr/>
          </a:p>
        </p:txBody>
      </p:sp>
    </p:spTree>
    <p:extLst>
      <p:ext uri="{BB962C8B-B14F-4D97-AF65-F5344CB8AC3E}">
        <p14:creationId xmlns:p14="http://schemas.microsoft.com/office/powerpoint/2010/main" val="2606772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0" name="Google Shape;130;p3: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1" name="Google Shape;131;p3: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40: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29" name="Google Shape;1029;p40: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0" name="Google Shape;1030;p40: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30</a:t>
            </a:fld>
            <a:endParaRPr/>
          </a:p>
        </p:txBody>
      </p:sp>
    </p:spTree>
    <p:extLst>
      <p:ext uri="{BB962C8B-B14F-4D97-AF65-F5344CB8AC3E}">
        <p14:creationId xmlns:p14="http://schemas.microsoft.com/office/powerpoint/2010/main" val="2111911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1: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7" name="Google Shape;87;p1: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31</a:t>
            </a:fld>
            <a:endParaRPr/>
          </a:p>
        </p:txBody>
      </p:sp>
    </p:spTree>
    <p:extLst>
      <p:ext uri="{BB962C8B-B14F-4D97-AF65-F5344CB8AC3E}">
        <p14:creationId xmlns:p14="http://schemas.microsoft.com/office/powerpoint/2010/main" val="1346961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4: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a:p>
            <a:pPr marL="0" lvl="0" indent="0" algn="l" rtl="0">
              <a:spcBef>
                <a:spcPts val="0"/>
              </a:spcBef>
              <a:spcAft>
                <a:spcPts val="0"/>
              </a:spcAft>
              <a:buNone/>
            </a:pPr>
            <a:r>
              <a:rPr lang="en-GB" dirty="0" err="1"/>
              <a:t>X-Polli:Nation</a:t>
            </a:r>
            <a:r>
              <a:rPr lang="en-GB" dirty="0"/>
              <a:t> aims to create a ‘buzz’ for pollinators by supporting:</a:t>
            </a:r>
          </a:p>
          <a:p>
            <a:pPr marL="171450" lvl="0" indent="-171450" algn="l" rtl="0">
              <a:spcBef>
                <a:spcPts val="0"/>
              </a:spcBef>
              <a:spcAft>
                <a:spcPts val="0"/>
              </a:spcAft>
              <a:buFont typeface="Arial" panose="020B0604020202020204" pitchFamily="34" charset="0"/>
              <a:buChar char="•"/>
            </a:pPr>
            <a:r>
              <a:rPr lang="en-GB" dirty="0"/>
              <a:t> ‘people’ to learn and protect them, ‘</a:t>
            </a:r>
          </a:p>
          <a:p>
            <a:pPr marL="171450" lvl="0" indent="-171450" algn="l" rtl="0">
              <a:spcBef>
                <a:spcPts val="0"/>
              </a:spcBef>
              <a:spcAft>
                <a:spcPts val="0"/>
              </a:spcAft>
              <a:buFont typeface="Arial" panose="020B0604020202020204" pitchFamily="34" charset="0"/>
              <a:buChar char="•"/>
            </a:pPr>
            <a:r>
              <a:rPr lang="en-GB" dirty="0"/>
              <a:t>‘practice’  to improve citizen science tools and of course </a:t>
            </a:r>
          </a:p>
          <a:p>
            <a:pPr marL="171450" lvl="0" indent="-171450" algn="l" rtl="0">
              <a:spcBef>
                <a:spcPts val="0"/>
              </a:spcBef>
              <a:spcAft>
                <a:spcPts val="0"/>
              </a:spcAft>
              <a:buFont typeface="Arial" panose="020B0604020202020204" pitchFamily="34" charset="0"/>
              <a:buChar char="•"/>
            </a:pPr>
            <a:r>
              <a:rPr lang="en-GB" dirty="0"/>
              <a:t>‘pollinators’ by creating more habitat and supporting campaigns for their protection. </a:t>
            </a:r>
          </a:p>
          <a:p>
            <a:pPr marL="0" lvl="0" indent="0" algn="l" rtl="0">
              <a:spcBef>
                <a:spcPts val="0"/>
              </a:spcBef>
              <a:spcAft>
                <a:spcPts val="0"/>
              </a:spcAft>
              <a:buNone/>
            </a:pPr>
            <a:endParaRPr lang="en-GB" dirty="0"/>
          </a:p>
        </p:txBody>
      </p:sp>
      <p:sp>
        <p:nvSpPr>
          <p:cNvPr id="151" name="Google Shape;151;p4: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 name="Google Shape;170;p5: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171" name="Google Shape;171;p5: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 name="Google Shape;170;p5: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171" name="Google Shape;171;p5: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extLst>
      <p:ext uri="{BB962C8B-B14F-4D97-AF65-F5344CB8AC3E}">
        <p14:creationId xmlns:p14="http://schemas.microsoft.com/office/powerpoint/2010/main" val="185959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 name="Google Shape;170;p5: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171" name="Google Shape;171;p5: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extLst>
      <p:ext uri="{BB962C8B-B14F-4D97-AF65-F5344CB8AC3E}">
        <p14:creationId xmlns:p14="http://schemas.microsoft.com/office/powerpoint/2010/main" val="404117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0" name="Google Shape;170;p5: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171" name="Google Shape;171;p5: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extLst>
      <p:ext uri="{BB962C8B-B14F-4D97-AF65-F5344CB8AC3E}">
        <p14:creationId xmlns:p14="http://schemas.microsoft.com/office/powerpoint/2010/main" val="3279111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8: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2" name="Google Shape;232;p8:notes"/>
          <p:cNvSpPr txBox="1">
            <a:spLocks noGrp="1"/>
          </p:cNvSpPr>
          <p:nvPr>
            <p:ph type="body" idx="1"/>
          </p:nvPr>
        </p:nvSpPr>
        <p:spPr>
          <a:xfrm>
            <a:off x="679450" y="4714875"/>
            <a:ext cx="5438775" cy="44672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3" name="Google Shape;233;p8:notes"/>
          <p:cNvSpPr txBox="1">
            <a:spLocks noGrp="1"/>
          </p:cNvSpPr>
          <p:nvPr>
            <p:ph type="sldNum" idx="12"/>
          </p:nvPr>
        </p:nvSpPr>
        <p:spPr>
          <a:xfrm>
            <a:off x="3849688" y="9428163"/>
            <a:ext cx="2946400" cy="4968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7.JPG"/><Relationship Id="rId4" Type="http://schemas.openxmlformats.org/officeDocument/2006/relationships/image" Target="../media/image36.JP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53.tiff"/><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png"/><Relationship Id="rId7"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62.emf"/><Relationship Id="rId4" Type="http://schemas.openxmlformats.org/officeDocument/2006/relationships/image" Target="../media/image61.jp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6.gif"/><Relationship Id="rId4" Type="http://schemas.openxmlformats.org/officeDocument/2006/relationships/image" Target="../media/image65.gif"/></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emf"/><Relationship Id="rId11" Type="http://schemas.openxmlformats.org/officeDocument/2006/relationships/image" Target="../media/image25.png"/><Relationship Id="rId5" Type="http://schemas.openxmlformats.org/officeDocument/2006/relationships/image" Target="../media/image20.emf"/><Relationship Id="rId10" Type="http://schemas.openxmlformats.org/officeDocument/2006/relationships/image" Target="../media/image5.png"/><Relationship Id="rId4" Type="http://schemas.openxmlformats.org/officeDocument/2006/relationships/image" Target="../media/image19.emf"/><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9" name="Google Shape;99;p13"/>
          <p:cNvSpPr txBox="1"/>
          <p:nvPr/>
        </p:nvSpPr>
        <p:spPr>
          <a:xfrm>
            <a:off x="3614892" y="-302070"/>
            <a:ext cx="882015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400" b="1" i="0" u="none" strike="noStrike" cap="none" dirty="0">
                <a:solidFill>
                  <a:srgbClr val="39B44A"/>
                </a:solidFill>
                <a:latin typeface="Arial"/>
                <a:ea typeface="Arial"/>
                <a:cs typeface="Arial"/>
                <a:sym typeface="Arial"/>
              </a:rPr>
              <a:t> </a:t>
            </a:r>
            <a:endParaRPr dirty="0"/>
          </a:p>
          <a:p>
            <a:pPr marL="0" marR="0" lvl="0" indent="0" algn="l" rtl="0">
              <a:spcBef>
                <a:spcPts val="0"/>
              </a:spcBef>
              <a:spcAft>
                <a:spcPts val="0"/>
              </a:spcAft>
              <a:buNone/>
            </a:pPr>
            <a:endParaRPr dirty="0"/>
          </a:p>
        </p:txBody>
      </p:sp>
      <p:pic>
        <p:nvPicPr>
          <p:cNvPr id="5" name="Picture 4" descr="A book on the grass&#10;&#10;Description automatically generated with medium confidence">
            <a:extLst>
              <a:ext uri="{FF2B5EF4-FFF2-40B4-BE49-F238E27FC236}">
                <a16:creationId xmlns:a16="http://schemas.microsoft.com/office/drawing/2014/main" id="{C84F6228-FABC-A14E-9713-C66358CB80B0}"/>
              </a:ext>
            </a:extLst>
          </p:cNvPr>
          <p:cNvPicPr>
            <a:picLocks noChangeAspect="1"/>
          </p:cNvPicPr>
          <p:nvPr/>
        </p:nvPicPr>
        <p:blipFill rotWithShape="1">
          <a:blip r:embed="rId3"/>
          <a:srcRect r="1233"/>
          <a:stretch/>
        </p:blipFill>
        <p:spPr>
          <a:xfrm rot="5400000">
            <a:off x="-473566" y="1629893"/>
            <a:ext cx="4270425" cy="3242782"/>
          </a:xfrm>
          <a:prstGeom prst="rect">
            <a:avLst/>
          </a:prstGeom>
        </p:spPr>
      </p:pic>
      <p:pic>
        <p:nvPicPr>
          <p:cNvPr id="8" name="Picture 7" descr="A bee on a flower&#10;&#10;Description automatically generated with medium confidence">
            <a:extLst>
              <a:ext uri="{FF2B5EF4-FFF2-40B4-BE49-F238E27FC236}">
                <a16:creationId xmlns:a16="http://schemas.microsoft.com/office/drawing/2014/main" id="{A4343C3E-BD46-9B4A-910F-FB46FBED8A7E}"/>
              </a:ext>
            </a:extLst>
          </p:cNvPr>
          <p:cNvPicPr>
            <a:picLocks noChangeAspect="1"/>
          </p:cNvPicPr>
          <p:nvPr/>
        </p:nvPicPr>
        <p:blipFill rotWithShape="1">
          <a:blip r:embed="rId4"/>
          <a:srcRect t="23743"/>
          <a:stretch/>
        </p:blipFill>
        <p:spPr>
          <a:xfrm rot="10800000">
            <a:off x="3269557" y="3516521"/>
            <a:ext cx="3319840" cy="1898700"/>
          </a:xfrm>
          <a:prstGeom prst="rect">
            <a:avLst/>
          </a:prstGeom>
        </p:spPr>
      </p:pic>
      <p:pic>
        <p:nvPicPr>
          <p:cNvPr id="12" name="Picture 11" descr="A picture containing text, person, computer, computer&#10;&#10;Description automatically generated">
            <a:extLst>
              <a:ext uri="{FF2B5EF4-FFF2-40B4-BE49-F238E27FC236}">
                <a16:creationId xmlns:a16="http://schemas.microsoft.com/office/drawing/2014/main" id="{DCC3A207-D112-AC41-AE76-FA581EDA5C05}"/>
              </a:ext>
            </a:extLst>
          </p:cNvPr>
          <p:cNvPicPr>
            <a:picLocks noChangeAspect="1"/>
          </p:cNvPicPr>
          <p:nvPr/>
        </p:nvPicPr>
        <p:blipFill rotWithShape="1">
          <a:blip r:embed="rId5"/>
          <a:srcRect r="9013"/>
          <a:stretch/>
        </p:blipFill>
        <p:spPr>
          <a:xfrm>
            <a:off x="3291222" y="1109623"/>
            <a:ext cx="3287062" cy="2406898"/>
          </a:xfrm>
          <a:prstGeom prst="rect">
            <a:avLst/>
          </a:prstGeom>
        </p:spPr>
      </p:pic>
      <p:pic>
        <p:nvPicPr>
          <p:cNvPr id="10" name="Picture 9" descr="A group of people posing for a photo&#10;&#10;Description automatically generated with medium confidence">
            <a:extLst>
              <a:ext uri="{FF2B5EF4-FFF2-40B4-BE49-F238E27FC236}">
                <a16:creationId xmlns:a16="http://schemas.microsoft.com/office/drawing/2014/main" id="{43B74B78-013F-8E43-9C51-F454B9A03F43}"/>
              </a:ext>
            </a:extLst>
          </p:cNvPr>
          <p:cNvPicPr>
            <a:picLocks noChangeAspect="1"/>
          </p:cNvPicPr>
          <p:nvPr/>
        </p:nvPicPr>
        <p:blipFill rotWithShape="1">
          <a:blip r:embed="rId6"/>
          <a:srcRect l="17717" t="1526" r="35385" b="559"/>
          <a:stretch/>
        </p:blipFill>
        <p:spPr>
          <a:xfrm>
            <a:off x="6053191" y="1116070"/>
            <a:ext cx="3090809" cy="4299152"/>
          </a:xfrm>
          <a:prstGeom prst="rect">
            <a:avLst/>
          </a:prstGeom>
        </p:spPr>
      </p:pic>
      <p:pic>
        <p:nvPicPr>
          <p:cNvPr id="3" name="Picture 2" descr="A screenshot of a video game&#10;&#10;Description automatically generated with medium confidence">
            <a:extLst>
              <a:ext uri="{FF2B5EF4-FFF2-40B4-BE49-F238E27FC236}">
                <a16:creationId xmlns:a16="http://schemas.microsoft.com/office/drawing/2014/main" id="{98EF2224-3564-AF46-B2E4-883E6AD3851C}"/>
              </a:ext>
            </a:extLst>
          </p:cNvPr>
          <p:cNvPicPr>
            <a:picLocks noChangeAspect="1"/>
          </p:cNvPicPr>
          <p:nvPr/>
        </p:nvPicPr>
        <p:blipFill>
          <a:blip r:embed="rId7"/>
          <a:stretch>
            <a:fillRect/>
          </a:stretch>
        </p:blipFill>
        <p:spPr>
          <a:xfrm>
            <a:off x="-51369" y="5505762"/>
            <a:ext cx="9179496" cy="1422822"/>
          </a:xfrm>
          <a:prstGeom prst="rect">
            <a:avLst/>
          </a:prstGeom>
        </p:spPr>
      </p:pic>
      <p:sp>
        <p:nvSpPr>
          <p:cNvPr id="13" name="TextBox 12">
            <a:extLst>
              <a:ext uri="{FF2B5EF4-FFF2-40B4-BE49-F238E27FC236}">
                <a16:creationId xmlns:a16="http://schemas.microsoft.com/office/drawing/2014/main" id="{EC21DDF2-3704-024B-BC94-7B5618EC239B}"/>
              </a:ext>
            </a:extLst>
          </p:cNvPr>
          <p:cNvSpPr txBox="1"/>
          <p:nvPr/>
        </p:nvSpPr>
        <p:spPr>
          <a:xfrm>
            <a:off x="304800" y="89442"/>
            <a:ext cx="8679543" cy="1015663"/>
          </a:xfrm>
          <a:prstGeom prst="rect">
            <a:avLst/>
          </a:prstGeom>
          <a:noFill/>
        </p:spPr>
        <p:txBody>
          <a:bodyPr wrap="square" rtlCol="0">
            <a:spAutoFit/>
          </a:bodyPr>
          <a:lstStyle/>
          <a:p>
            <a:r>
              <a:rPr lang="en-US" sz="6000" b="1" dirty="0">
                <a:latin typeface="Calibri" panose="020F0502020204030204" pitchFamily="34" charset="0"/>
                <a:cs typeface="Calibri" panose="020F0502020204030204" pitchFamily="34" charset="0"/>
              </a:rPr>
              <a:t>Pollination Citizen Science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30" name="Google Shape;830;p42"/>
          <p:cNvSpPr txBox="1"/>
          <p:nvPr/>
        </p:nvSpPr>
        <p:spPr>
          <a:xfrm>
            <a:off x="251520" y="107921"/>
            <a:ext cx="676875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b="1">
                <a:solidFill>
                  <a:schemeClr val="lt1"/>
                </a:solidFill>
                <a:latin typeface="Arial"/>
                <a:ea typeface="Arial"/>
                <a:cs typeface="Arial"/>
                <a:sym typeface="Arial"/>
              </a:rPr>
              <a:t>The Pack</a:t>
            </a:r>
            <a:endParaRPr/>
          </a:p>
        </p:txBody>
      </p:sp>
      <p:pic>
        <p:nvPicPr>
          <p:cNvPr id="17" name="Picture 16" descr="A screenshot of a video game&#10;&#10;Description automatically generated with medium confidence">
            <a:extLst>
              <a:ext uri="{FF2B5EF4-FFF2-40B4-BE49-F238E27FC236}">
                <a16:creationId xmlns:a16="http://schemas.microsoft.com/office/drawing/2014/main" id="{79D38D39-24EA-3840-8A64-8EBFC0EFC702}"/>
              </a:ext>
            </a:extLst>
          </p:cNvPr>
          <p:cNvPicPr>
            <a:picLocks noChangeAspect="1"/>
          </p:cNvPicPr>
          <p:nvPr/>
        </p:nvPicPr>
        <p:blipFill>
          <a:blip r:embed="rId3"/>
          <a:stretch>
            <a:fillRect/>
          </a:stretch>
        </p:blipFill>
        <p:spPr>
          <a:xfrm>
            <a:off x="-17748" y="5435178"/>
            <a:ext cx="9179496" cy="1422822"/>
          </a:xfrm>
          <a:prstGeom prst="rect">
            <a:avLst/>
          </a:prstGeom>
        </p:spPr>
      </p:pic>
      <p:sp>
        <p:nvSpPr>
          <p:cNvPr id="20" name="Google Shape;277;p22">
            <a:extLst>
              <a:ext uri="{FF2B5EF4-FFF2-40B4-BE49-F238E27FC236}">
                <a16:creationId xmlns:a16="http://schemas.microsoft.com/office/drawing/2014/main" id="{86B9C8D8-2EA1-F043-BE7A-CF96E8006B23}"/>
              </a:ext>
            </a:extLst>
          </p:cNvPr>
          <p:cNvSpPr txBox="1"/>
          <p:nvPr/>
        </p:nvSpPr>
        <p:spPr>
          <a:xfrm>
            <a:off x="2236478" y="449060"/>
            <a:ext cx="79545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dirty="0">
                <a:solidFill>
                  <a:schemeClr val="accent4"/>
                </a:solidFill>
                <a:latin typeface="Calibri" panose="020F0502020204030204" pitchFamily="34" charset="0"/>
                <a:cs typeface="Calibri" panose="020F0502020204030204" pitchFamily="34" charset="0"/>
                <a:sym typeface="Arial"/>
              </a:rPr>
              <a:t>Learning about pollinators</a:t>
            </a:r>
            <a:endParaRPr sz="4000" dirty="0">
              <a:solidFill>
                <a:schemeClr val="accent4"/>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8A2ACC-4BDC-5248-A65C-F9EB41B9D90C}"/>
              </a:ext>
            </a:extLst>
          </p:cNvPr>
          <p:cNvSpPr/>
          <p:nvPr/>
        </p:nvSpPr>
        <p:spPr>
          <a:xfrm>
            <a:off x="741415" y="1160090"/>
            <a:ext cx="7627218" cy="830997"/>
          </a:xfrm>
          <a:prstGeom prst="rect">
            <a:avLst/>
          </a:prstGeom>
        </p:spPr>
        <p:txBody>
          <a:bodyPr wrap="square">
            <a:spAutoFit/>
          </a:bodyPr>
          <a:lstStyle/>
          <a:p>
            <a:pPr algn="ctr"/>
            <a:r>
              <a:rPr lang="en-GB" sz="2400" i="1" dirty="0">
                <a:solidFill>
                  <a:schemeClr val="accent4"/>
                </a:solidFill>
                <a:latin typeface="Calibri" panose="020F0502020204030204" pitchFamily="34" charset="0"/>
              </a:rPr>
              <a:t>You can discover more about the diversity and importance of pollinators with our tools and resources. </a:t>
            </a:r>
          </a:p>
        </p:txBody>
      </p:sp>
      <p:sp>
        <p:nvSpPr>
          <p:cNvPr id="8" name="Rectangle 7">
            <a:extLst>
              <a:ext uri="{FF2B5EF4-FFF2-40B4-BE49-F238E27FC236}">
                <a16:creationId xmlns:a16="http://schemas.microsoft.com/office/drawing/2014/main" id="{EC4EBF97-BCE6-7846-9B6E-AE277815AEC2}"/>
              </a:ext>
            </a:extLst>
          </p:cNvPr>
          <p:cNvSpPr/>
          <p:nvPr/>
        </p:nvSpPr>
        <p:spPr>
          <a:xfrm>
            <a:off x="323741" y="4508203"/>
            <a:ext cx="4572000" cy="923330"/>
          </a:xfrm>
          <a:prstGeom prst="rect">
            <a:avLst/>
          </a:prstGeom>
        </p:spPr>
        <p:txBody>
          <a:bodyPr>
            <a:spAutoFit/>
          </a:bodyPr>
          <a:lstStyle/>
          <a:p>
            <a:pPr algn="ctr"/>
            <a:r>
              <a:rPr lang="en-US" sz="1800" dirty="0">
                <a:latin typeface="Calibri" panose="020F0502020204030204" pitchFamily="34" charset="0"/>
                <a:cs typeface="Calibri" panose="020F0502020204030204" pitchFamily="34" charset="0"/>
              </a:rPr>
              <a:t>Our online course will support you to find out what pollinators are, why they are important and why they are under threat.</a:t>
            </a:r>
          </a:p>
        </p:txBody>
      </p:sp>
      <p:sp>
        <p:nvSpPr>
          <p:cNvPr id="9" name="Rectangle 8">
            <a:extLst>
              <a:ext uri="{FF2B5EF4-FFF2-40B4-BE49-F238E27FC236}">
                <a16:creationId xmlns:a16="http://schemas.microsoft.com/office/drawing/2014/main" id="{BD1FB8F9-3827-8346-8D91-4E342F9166E8}"/>
              </a:ext>
            </a:extLst>
          </p:cNvPr>
          <p:cNvSpPr/>
          <p:nvPr/>
        </p:nvSpPr>
        <p:spPr>
          <a:xfrm>
            <a:off x="4999894" y="4513816"/>
            <a:ext cx="3958657" cy="923330"/>
          </a:xfrm>
          <a:prstGeom prst="rect">
            <a:avLst/>
          </a:prstGeom>
        </p:spPr>
        <p:txBody>
          <a:bodyPr wrap="square">
            <a:spAutoFit/>
          </a:bodyPr>
          <a:lstStyle/>
          <a:p>
            <a:pPr algn="ctr"/>
            <a:r>
              <a:rPr lang="en-US" sz="1800" dirty="0">
                <a:latin typeface="Calibri" panose="020F0502020204030204" pitchFamily="34" charset="0"/>
                <a:cs typeface="Calibri" panose="020F0502020204030204" pitchFamily="34" charset="0"/>
              </a:rPr>
              <a:t>Use our interactive training tool to explore patterns on bumblebees and butterflies and help you identify species.</a:t>
            </a:r>
          </a:p>
        </p:txBody>
      </p:sp>
      <p:pic>
        <p:nvPicPr>
          <p:cNvPr id="16" name="Picture 15" descr="Graphical user interface, text, application, chat or text message&#10;&#10;Description automatically generated">
            <a:extLst>
              <a:ext uri="{FF2B5EF4-FFF2-40B4-BE49-F238E27FC236}">
                <a16:creationId xmlns:a16="http://schemas.microsoft.com/office/drawing/2014/main" id="{3C60ED0A-FA87-4848-820C-A3A6C21E7AB4}"/>
              </a:ext>
            </a:extLst>
          </p:cNvPr>
          <p:cNvPicPr>
            <a:picLocks noChangeAspect="1"/>
          </p:cNvPicPr>
          <p:nvPr/>
        </p:nvPicPr>
        <p:blipFill>
          <a:blip r:embed="rId4"/>
          <a:stretch>
            <a:fillRect/>
          </a:stretch>
        </p:blipFill>
        <p:spPr>
          <a:xfrm>
            <a:off x="1041898" y="3236373"/>
            <a:ext cx="3281284" cy="1333607"/>
          </a:xfrm>
          <a:prstGeom prst="rect">
            <a:avLst/>
          </a:prstGeom>
        </p:spPr>
      </p:pic>
      <p:pic>
        <p:nvPicPr>
          <p:cNvPr id="18" name="Picture 17" descr="Graphical user interface, website&#10;&#10;Description automatically generated">
            <a:extLst>
              <a:ext uri="{FF2B5EF4-FFF2-40B4-BE49-F238E27FC236}">
                <a16:creationId xmlns:a16="http://schemas.microsoft.com/office/drawing/2014/main" id="{8A2827FD-BE10-1040-9898-7F95202284E7}"/>
              </a:ext>
            </a:extLst>
          </p:cNvPr>
          <p:cNvPicPr>
            <a:picLocks noChangeAspect="1"/>
          </p:cNvPicPr>
          <p:nvPr/>
        </p:nvPicPr>
        <p:blipFill>
          <a:blip r:embed="rId5"/>
          <a:stretch>
            <a:fillRect/>
          </a:stretch>
        </p:blipFill>
        <p:spPr>
          <a:xfrm>
            <a:off x="5554225" y="3008664"/>
            <a:ext cx="3064420" cy="1461197"/>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29A2D00F-44B5-4642-97C6-B22AFE0AC5FC}"/>
              </a:ext>
            </a:extLst>
          </p:cNvPr>
          <p:cNvPicPr>
            <a:picLocks noChangeAspect="1"/>
          </p:cNvPicPr>
          <p:nvPr/>
        </p:nvPicPr>
        <p:blipFill>
          <a:blip r:embed="rId6"/>
          <a:stretch>
            <a:fillRect/>
          </a:stretch>
        </p:blipFill>
        <p:spPr>
          <a:xfrm>
            <a:off x="584185" y="2645086"/>
            <a:ext cx="1443329" cy="1430148"/>
          </a:xfrm>
          <a:prstGeom prst="rect">
            <a:avLst/>
          </a:prstGeom>
        </p:spPr>
      </p:pic>
      <p:pic>
        <p:nvPicPr>
          <p:cNvPr id="6" name="Picture 5" descr="Shape&#10;&#10;Description automatically generated">
            <a:extLst>
              <a:ext uri="{FF2B5EF4-FFF2-40B4-BE49-F238E27FC236}">
                <a16:creationId xmlns:a16="http://schemas.microsoft.com/office/drawing/2014/main" id="{532C3DF5-81B2-1744-A421-3851BDAE8A04}"/>
              </a:ext>
            </a:extLst>
          </p:cNvPr>
          <p:cNvPicPr>
            <a:picLocks noChangeAspect="1"/>
          </p:cNvPicPr>
          <p:nvPr/>
        </p:nvPicPr>
        <p:blipFill>
          <a:blip r:embed="rId7"/>
          <a:stretch>
            <a:fillRect/>
          </a:stretch>
        </p:blipFill>
        <p:spPr>
          <a:xfrm>
            <a:off x="4999894" y="2629561"/>
            <a:ext cx="1408303" cy="1461197"/>
          </a:xfrm>
          <a:prstGeom prst="rect">
            <a:avLst/>
          </a:prstGeom>
        </p:spPr>
      </p:pic>
    </p:spTree>
    <p:extLst>
      <p:ext uri="{BB962C8B-B14F-4D97-AF65-F5344CB8AC3E}">
        <p14:creationId xmlns:p14="http://schemas.microsoft.com/office/powerpoint/2010/main" val="3521535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7" name="Google Shape;277;p22"/>
          <p:cNvSpPr txBox="1"/>
          <p:nvPr/>
        </p:nvSpPr>
        <p:spPr>
          <a:xfrm>
            <a:off x="1843675" y="256956"/>
            <a:ext cx="676875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dirty="0">
                <a:solidFill>
                  <a:schemeClr val="tx1"/>
                </a:solidFill>
                <a:latin typeface="Calibri" panose="020F0502020204030204" pitchFamily="34" charset="0"/>
                <a:cs typeface="Calibri" panose="020F0502020204030204" pitchFamily="34" charset="0"/>
                <a:sym typeface="Arial"/>
              </a:rPr>
              <a:t>Why do we need pollinators?</a:t>
            </a:r>
            <a:endParaRPr sz="4000" dirty="0">
              <a:solidFill>
                <a:schemeClr val="tx1"/>
              </a:solidFill>
              <a:latin typeface="Calibri" panose="020F0502020204030204" pitchFamily="34" charset="0"/>
              <a:cs typeface="Calibri" panose="020F0502020204030204" pitchFamily="34" charset="0"/>
            </a:endParaRPr>
          </a:p>
        </p:txBody>
      </p:sp>
      <p:sp>
        <p:nvSpPr>
          <p:cNvPr id="287" name="Google Shape;287;p22" descr="http://cdn1.arkive.org/media/5B/5B86B452-1C5C-4C23-AF00-A12100F0A350/Presentation.Large/Small-garden-bumblebee-nest.jpg"/>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22" descr="http://cdn1.arkive.org/media/5B/5B86B452-1C5C-4C23-AF00-A12100F0A350/Presentation.Large/Small-garden-bumblebee-nest.jpg"/>
          <p:cNvSpPr/>
          <p:nvPr/>
        </p:nvSpPr>
        <p:spPr>
          <a:xfrm>
            <a:off x="307975" y="7937"/>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AC2ECBC-08A7-084D-9613-B36727BB66D9}"/>
              </a:ext>
            </a:extLst>
          </p:cNvPr>
          <p:cNvPicPr>
            <a:picLocks noChangeAspect="1"/>
          </p:cNvPicPr>
          <p:nvPr/>
        </p:nvPicPr>
        <p:blipFill rotWithShape="1">
          <a:blip r:embed="rId3"/>
          <a:srcRect l="7856" r="4344" b="2416"/>
          <a:stretch/>
        </p:blipFill>
        <p:spPr>
          <a:xfrm>
            <a:off x="28331" y="1195673"/>
            <a:ext cx="9170988" cy="5732911"/>
          </a:xfrm>
          <a:prstGeom prst="rect">
            <a:avLst/>
          </a:prstGeom>
        </p:spPr>
      </p:pic>
      <p:sp>
        <p:nvSpPr>
          <p:cNvPr id="4" name="TextBox 3">
            <a:extLst>
              <a:ext uri="{FF2B5EF4-FFF2-40B4-BE49-F238E27FC236}">
                <a16:creationId xmlns:a16="http://schemas.microsoft.com/office/drawing/2014/main" id="{D4594C2D-30F2-1947-AE80-B4DB69716077}"/>
              </a:ext>
            </a:extLst>
          </p:cNvPr>
          <p:cNvSpPr txBox="1"/>
          <p:nvPr/>
        </p:nvSpPr>
        <p:spPr>
          <a:xfrm rot="19741695">
            <a:off x="4506058" y="4309801"/>
            <a:ext cx="4891632" cy="369332"/>
          </a:xfrm>
          <a:prstGeom prst="rect">
            <a:avLst/>
          </a:prstGeom>
          <a:noFill/>
        </p:spPr>
        <p:txBody>
          <a:bodyPr wrap="square" rtlCol="0">
            <a:spAutoFit/>
          </a:bodyPr>
          <a:lstStyle/>
          <a:p>
            <a:pPr algn="ctr"/>
            <a:r>
              <a:rPr lang="en-US" sz="1800" b="1" dirty="0">
                <a:solidFill>
                  <a:schemeClr val="bg1"/>
                </a:solidFill>
              </a:rPr>
              <a:t>Grocery shelves without bees</a:t>
            </a:r>
          </a:p>
        </p:txBody>
      </p:sp>
      <p:sp>
        <p:nvSpPr>
          <p:cNvPr id="23" name="Google Shape;339;p24">
            <a:extLst>
              <a:ext uri="{FF2B5EF4-FFF2-40B4-BE49-F238E27FC236}">
                <a16:creationId xmlns:a16="http://schemas.microsoft.com/office/drawing/2014/main" id="{93EE7664-0731-8C41-87BA-05069DE54F6A}"/>
              </a:ext>
            </a:extLst>
          </p:cNvPr>
          <p:cNvSpPr txBox="1"/>
          <p:nvPr/>
        </p:nvSpPr>
        <p:spPr>
          <a:xfrm>
            <a:off x="326665" y="5911457"/>
            <a:ext cx="8565815" cy="646331"/>
          </a:xfrm>
          <a:prstGeom prst="rect">
            <a:avLst/>
          </a:prstGeom>
          <a:noFill/>
          <a:ln>
            <a:noFill/>
          </a:ln>
        </p:spPr>
        <p:txBody>
          <a:bodyPr spcFirstLastPara="1" wrap="square" lIns="91425" tIns="45700" rIns="91425" bIns="45700" anchor="t" anchorCtr="0">
            <a:noAutofit/>
          </a:bodyPr>
          <a:lstStyle/>
          <a:p>
            <a:r>
              <a:rPr lang="en-GB" sz="2000" dirty="0">
                <a:solidFill>
                  <a:schemeClr val="dk1"/>
                </a:solidFill>
                <a:latin typeface="Calibri"/>
                <a:ea typeface="Calibri"/>
                <a:cs typeface="Calibri"/>
                <a:sym typeface="Calibri"/>
              </a:rPr>
              <a:t>.</a:t>
            </a:r>
            <a:endParaRPr lang="en-GB" sz="2000" dirty="0"/>
          </a:p>
          <a:p>
            <a:pPr marL="0" marR="0" lvl="0" indent="0" algn="l" rtl="0">
              <a:spcBef>
                <a:spcPts val="0"/>
              </a:spcBef>
              <a:spcAft>
                <a:spcPts val="0"/>
              </a:spcAft>
              <a:buNone/>
            </a:pPr>
            <a:endParaRPr dirty="0"/>
          </a:p>
        </p:txBody>
      </p:sp>
      <p:pic>
        <p:nvPicPr>
          <p:cNvPr id="25" name="Picture 24" descr="A screenshot of a video game&#10;&#10;Description automatically generated with medium confidence">
            <a:extLst>
              <a:ext uri="{FF2B5EF4-FFF2-40B4-BE49-F238E27FC236}">
                <a16:creationId xmlns:a16="http://schemas.microsoft.com/office/drawing/2014/main" id="{975E7632-2C8C-AB4D-B3B5-302EF5B33AD1}"/>
              </a:ext>
            </a:extLst>
          </p:cNvPr>
          <p:cNvPicPr>
            <a:picLocks noChangeAspect="1"/>
          </p:cNvPicPr>
          <p:nvPr/>
        </p:nvPicPr>
        <p:blipFill>
          <a:blip r:embed="rId4"/>
          <a:stretch>
            <a:fillRect/>
          </a:stretch>
        </p:blipFill>
        <p:spPr>
          <a:xfrm>
            <a:off x="-51369" y="5505762"/>
            <a:ext cx="9179496" cy="142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62" name="Google Shape;362;p25"/>
          <p:cNvPicPr preferRelativeResize="0"/>
          <p:nvPr/>
        </p:nvPicPr>
        <p:blipFill rotWithShape="1">
          <a:blip r:embed="rId3">
            <a:alphaModFix/>
          </a:blip>
          <a:srcRect/>
          <a:stretch/>
        </p:blipFill>
        <p:spPr>
          <a:xfrm>
            <a:off x="971600" y="1832248"/>
            <a:ext cx="4191000" cy="3729280"/>
          </a:xfrm>
          <a:prstGeom prst="rect">
            <a:avLst/>
          </a:prstGeom>
          <a:noFill/>
          <a:ln>
            <a:noFill/>
          </a:ln>
        </p:spPr>
      </p:pic>
      <p:sp>
        <p:nvSpPr>
          <p:cNvPr id="363" name="Google Shape;363;p25"/>
          <p:cNvSpPr txBox="1"/>
          <p:nvPr/>
        </p:nvSpPr>
        <p:spPr>
          <a:xfrm>
            <a:off x="5496817" y="1970400"/>
            <a:ext cx="3395663" cy="3276601"/>
          </a:xfrm>
          <a:prstGeom prst="rect">
            <a:avLst/>
          </a:prstGeom>
          <a:noFill/>
          <a:ln>
            <a:noFill/>
          </a:ln>
        </p:spPr>
        <p:txBody>
          <a:bodyPr spcFirstLastPara="1" wrap="square" lIns="91425" tIns="45700" rIns="91425" bIns="45700" anchor="ctr" anchorCtr="0">
            <a:noAutofit/>
          </a:bodyPr>
          <a:lstStyle/>
          <a:p>
            <a:pPr marL="342900" marR="0" lvl="0" indent="-342900" algn="l" rtl="0">
              <a:spcBef>
                <a:spcPts val="0"/>
              </a:spcBef>
              <a:spcAft>
                <a:spcPts val="0"/>
              </a:spcAft>
              <a:buFont typeface="Arial" panose="020B0604020202020204" pitchFamily="34" charset="0"/>
              <a:buChar char="•"/>
            </a:pPr>
            <a:r>
              <a:rPr lang="en-GB" sz="2400" dirty="0">
                <a:solidFill>
                  <a:srgbClr val="888888"/>
                </a:solidFill>
                <a:latin typeface="Lucida Sans"/>
                <a:ea typeface="Lucida Sans"/>
                <a:cs typeface="Lucida Sans"/>
                <a:sym typeface="Lucida Sans"/>
              </a:rPr>
              <a:t>Habitat loss</a:t>
            </a:r>
          </a:p>
          <a:p>
            <a:pPr marL="342900" marR="0" lvl="0" indent="-342900" algn="l" rtl="0">
              <a:spcBef>
                <a:spcPts val="0"/>
              </a:spcBef>
              <a:spcAft>
                <a:spcPts val="0"/>
              </a:spcAft>
              <a:buFont typeface="Arial" panose="020B0604020202020204" pitchFamily="34" charset="0"/>
              <a:buChar char="•"/>
            </a:pPr>
            <a:r>
              <a:rPr lang="en-GB" sz="2400" dirty="0">
                <a:solidFill>
                  <a:srgbClr val="888888"/>
                </a:solidFill>
                <a:latin typeface="Lucida Sans"/>
                <a:ea typeface="Lucida Sans"/>
                <a:cs typeface="Lucida Sans"/>
                <a:sym typeface="Lucida Sans"/>
              </a:rPr>
              <a:t>Pests and diseases</a:t>
            </a:r>
          </a:p>
          <a:p>
            <a:pPr marL="342900" marR="0" lvl="0" indent="-342900" algn="l" rtl="0">
              <a:spcBef>
                <a:spcPts val="0"/>
              </a:spcBef>
              <a:spcAft>
                <a:spcPts val="0"/>
              </a:spcAft>
              <a:buFont typeface="Arial" panose="020B0604020202020204" pitchFamily="34" charset="0"/>
              <a:buChar char="•"/>
            </a:pPr>
            <a:r>
              <a:rPr lang="en-GB" sz="2400" dirty="0">
                <a:solidFill>
                  <a:srgbClr val="888888"/>
                </a:solidFill>
                <a:latin typeface="Lucida Sans"/>
                <a:ea typeface="Lucida Sans"/>
                <a:cs typeface="Lucida Sans"/>
                <a:sym typeface="Lucida Sans"/>
              </a:rPr>
              <a:t>Climate change</a:t>
            </a:r>
          </a:p>
          <a:p>
            <a:pPr marL="342900" marR="0" lvl="0" indent="-342900" algn="l" rtl="0">
              <a:spcBef>
                <a:spcPts val="0"/>
              </a:spcBef>
              <a:spcAft>
                <a:spcPts val="0"/>
              </a:spcAft>
              <a:buFont typeface="Arial" panose="020B0604020202020204" pitchFamily="34" charset="0"/>
              <a:buChar char="•"/>
            </a:pPr>
            <a:r>
              <a:rPr lang="en-GB" sz="2400" dirty="0">
                <a:solidFill>
                  <a:srgbClr val="888888"/>
                </a:solidFill>
                <a:latin typeface="Lucida Sans"/>
                <a:ea typeface="Lucida Sans"/>
                <a:cs typeface="Lucida Sans"/>
                <a:sym typeface="Lucida Sans"/>
              </a:rPr>
              <a:t>Pesticide use</a:t>
            </a:r>
          </a:p>
          <a:p>
            <a:pPr marL="342900" marR="0" lvl="0" indent="-342900" algn="l" rtl="0">
              <a:spcBef>
                <a:spcPts val="0"/>
              </a:spcBef>
              <a:spcAft>
                <a:spcPts val="0"/>
              </a:spcAft>
              <a:buFont typeface="Arial" panose="020B0604020202020204" pitchFamily="34" charset="0"/>
              <a:buChar char="•"/>
            </a:pPr>
            <a:r>
              <a:rPr lang="en-GB" sz="2400" dirty="0">
                <a:solidFill>
                  <a:srgbClr val="888888"/>
                </a:solidFill>
                <a:latin typeface="Lucida Sans"/>
                <a:ea typeface="Lucida Sans"/>
                <a:cs typeface="Lucida Sans"/>
                <a:sym typeface="Lucida Sans"/>
              </a:rPr>
              <a:t>Invasive species</a:t>
            </a:r>
            <a:endParaRPr sz="2400" dirty="0">
              <a:solidFill>
                <a:srgbClr val="888888"/>
              </a:solidFill>
              <a:latin typeface="Lucida Sans"/>
              <a:ea typeface="Lucida Sans"/>
              <a:cs typeface="Lucida Sans"/>
              <a:sym typeface="Lucida Sans"/>
            </a:endParaRPr>
          </a:p>
        </p:txBody>
      </p:sp>
      <p:pic>
        <p:nvPicPr>
          <p:cNvPr id="16" name="Picture 15" descr="A screenshot of a video game&#10;&#10;Description automatically generated with medium confidence">
            <a:extLst>
              <a:ext uri="{FF2B5EF4-FFF2-40B4-BE49-F238E27FC236}">
                <a16:creationId xmlns:a16="http://schemas.microsoft.com/office/drawing/2014/main" id="{A766F839-6A21-3444-A13D-15767B7CA037}"/>
              </a:ext>
            </a:extLst>
          </p:cNvPr>
          <p:cNvPicPr>
            <a:picLocks noChangeAspect="1"/>
          </p:cNvPicPr>
          <p:nvPr/>
        </p:nvPicPr>
        <p:blipFill>
          <a:blip r:embed="rId4"/>
          <a:stretch>
            <a:fillRect/>
          </a:stretch>
        </p:blipFill>
        <p:spPr>
          <a:xfrm>
            <a:off x="-51369" y="5505762"/>
            <a:ext cx="9179496" cy="1422822"/>
          </a:xfrm>
          <a:prstGeom prst="rect">
            <a:avLst/>
          </a:prstGeom>
        </p:spPr>
      </p:pic>
      <p:sp>
        <p:nvSpPr>
          <p:cNvPr id="17" name="Google Shape;277;p22">
            <a:extLst>
              <a:ext uri="{FF2B5EF4-FFF2-40B4-BE49-F238E27FC236}">
                <a16:creationId xmlns:a16="http://schemas.microsoft.com/office/drawing/2014/main" id="{CCE9F833-6F49-6B48-9F71-DEA3FEE7539E}"/>
              </a:ext>
            </a:extLst>
          </p:cNvPr>
          <p:cNvSpPr txBox="1"/>
          <p:nvPr/>
        </p:nvSpPr>
        <p:spPr>
          <a:xfrm>
            <a:off x="971600" y="314532"/>
            <a:ext cx="7909593"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dirty="0">
                <a:solidFill>
                  <a:schemeClr val="tx1"/>
                </a:solidFill>
                <a:latin typeface="Calibri" panose="020F0502020204030204" pitchFamily="34" charset="0"/>
                <a:cs typeface="Calibri" panose="020F0502020204030204" pitchFamily="34" charset="0"/>
                <a:sym typeface="Arial"/>
              </a:rPr>
              <a:t>What are the threats to pollinators?</a:t>
            </a:r>
            <a:endParaRPr sz="4000" dirty="0">
              <a:solidFill>
                <a:schemeClr val="tx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97" name="Google Shape;397;p26"/>
          <p:cNvSpPr txBox="1"/>
          <p:nvPr/>
        </p:nvSpPr>
        <p:spPr>
          <a:xfrm>
            <a:off x="1511274" y="1404249"/>
            <a:ext cx="1198202" cy="53059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b="1" dirty="0">
                <a:solidFill>
                  <a:schemeClr val="dk1"/>
                </a:solidFill>
                <a:latin typeface="Arial"/>
                <a:ea typeface="Arial"/>
                <a:cs typeface="Arial"/>
                <a:sym typeface="Arial"/>
              </a:rPr>
              <a:t>Food</a:t>
            </a:r>
            <a:endParaRPr dirty="0"/>
          </a:p>
        </p:txBody>
      </p:sp>
      <p:pic>
        <p:nvPicPr>
          <p:cNvPr id="41" name="Picture 40" descr="A screenshot of a video game&#10;&#10;Description automatically generated with medium confidence">
            <a:extLst>
              <a:ext uri="{FF2B5EF4-FFF2-40B4-BE49-F238E27FC236}">
                <a16:creationId xmlns:a16="http://schemas.microsoft.com/office/drawing/2014/main" id="{7782991E-3605-2248-B92A-DFDE3D5C0AAB}"/>
              </a:ext>
            </a:extLst>
          </p:cNvPr>
          <p:cNvPicPr>
            <a:picLocks noChangeAspect="1"/>
          </p:cNvPicPr>
          <p:nvPr/>
        </p:nvPicPr>
        <p:blipFill>
          <a:blip r:embed="rId3"/>
          <a:stretch>
            <a:fillRect/>
          </a:stretch>
        </p:blipFill>
        <p:spPr>
          <a:xfrm>
            <a:off x="-51369" y="5505762"/>
            <a:ext cx="9179496" cy="1422822"/>
          </a:xfrm>
          <a:prstGeom prst="rect">
            <a:avLst/>
          </a:prstGeom>
        </p:spPr>
      </p:pic>
      <p:sp>
        <p:nvSpPr>
          <p:cNvPr id="42" name="Google Shape;277;p22">
            <a:extLst>
              <a:ext uri="{FF2B5EF4-FFF2-40B4-BE49-F238E27FC236}">
                <a16:creationId xmlns:a16="http://schemas.microsoft.com/office/drawing/2014/main" id="{A5517A60-71A2-7543-B09C-8CC3CAED8474}"/>
              </a:ext>
            </a:extLst>
          </p:cNvPr>
          <p:cNvSpPr txBox="1"/>
          <p:nvPr/>
        </p:nvSpPr>
        <p:spPr>
          <a:xfrm>
            <a:off x="2110375" y="276432"/>
            <a:ext cx="676875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dirty="0">
                <a:solidFill>
                  <a:schemeClr val="tx1"/>
                </a:solidFill>
                <a:latin typeface="Calibri" panose="020F0502020204030204" pitchFamily="34" charset="0"/>
                <a:cs typeface="Calibri" panose="020F0502020204030204" pitchFamily="34" charset="0"/>
                <a:sym typeface="Arial"/>
              </a:rPr>
              <a:t>What do pollinators need?</a:t>
            </a:r>
            <a:endParaRPr sz="4000" dirty="0">
              <a:solidFill>
                <a:schemeClr val="tx1"/>
              </a:solidFill>
              <a:latin typeface="Calibri" panose="020F0502020204030204" pitchFamily="34" charset="0"/>
              <a:cs typeface="Calibri" panose="020F0502020204030204" pitchFamily="34" charset="0"/>
            </a:endParaRPr>
          </a:p>
        </p:txBody>
      </p:sp>
      <p:sp>
        <p:nvSpPr>
          <p:cNvPr id="51" name="Google Shape;397;p26">
            <a:extLst>
              <a:ext uri="{FF2B5EF4-FFF2-40B4-BE49-F238E27FC236}">
                <a16:creationId xmlns:a16="http://schemas.microsoft.com/office/drawing/2014/main" id="{BE20E605-616B-E841-AC00-CBF9CC14B2CE}"/>
              </a:ext>
            </a:extLst>
          </p:cNvPr>
          <p:cNvSpPr txBox="1"/>
          <p:nvPr/>
        </p:nvSpPr>
        <p:spPr>
          <a:xfrm>
            <a:off x="6971018" y="1444170"/>
            <a:ext cx="1198202" cy="53059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b="1" dirty="0">
                <a:solidFill>
                  <a:schemeClr val="dk1"/>
                </a:solidFill>
                <a:latin typeface="Arial"/>
                <a:ea typeface="Arial"/>
                <a:cs typeface="Arial"/>
                <a:sym typeface="Arial"/>
              </a:rPr>
              <a:t>Shelter</a:t>
            </a:r>
            <a:endParaRPr dirty="0"/>
          </a:p>
        </p:txBody>
      </p:sp>
      <p:pic>
        <p:nvPicPr>
          <p:cNvPr id="3" name="Picture 2" descr="A pile of coins&#10;&#10;Description automatically generated">
            <a:extLst>
              <a:ext uri="{FF2B5EF4-FFF2-40B4-BE49-F238E27FC236}">
                <a16:creationId xmlns:a16="http://schemas.microsoft.com/office/drawing/2014/main" id="{FE8E97DE-7613-1E46-BBAF-15E36A429FEB}"/>
              </a:ext>
            </a:extLst>
          </p:cNvPr>
          <p:cNvPicPr>
            <a:picLocks noChangeAspect="1"/>
          </p:cNvPicPr>
          <p:nvPr/>
        </p:nvPicPr>
        <p:blipFill rotWithShape="1">
          <a:blip r:embed="rId4"/>
          <a:srcRect r="35012"/>
          <a:stretch/>
        </p:blipFill>
        <p:spPr>
          <a:xfrm rot="5400000">
            <a:off x="5260593" y="1761261"/>
            <a:ext cx="3420849" cy="3947827"/>
          </a:xfrm>
          <a:prstGeom prst="rect">
            <a:avLst/>
          </a:prstGeom>
        </p:spPr>
      </p:pic>
      <p:pic>
        <p:nvPicPr>
          <p:cNvPr id="5" name="Picture 4" descr="A bee on a flower&#10;&#10;Description automatically generated">
            <a:extLst>
              <a:ext uri="{FF2B5EF4-FFF2-40B4-BE49-F238E27FC236}">
                <a16:creationId xmlns:a16="http://schemas.microsoft.com/office/drawing/2014/main" id="{702EEE83-242E-734D-9CAD-9141E38270E4}"/>
              </a:ext>
            </a:extLst>
          </p:cNvPr>
          <p:cNvPicPr>
            <a:picLocks noChangeAspect="1"/>
          </p:cNvPicPr>
          <p:nvPr/>
        </p:nvPicPr>
        <p:blipFill>
          <a:blip r:embed="rId5"/>
          <a:stretch>
            <a:fillRect/>
          </a:stretch>
        </p:blipFill>
        <p:spPr>
          <a:xfrm rot="10800000">
            <a:off x="199069" y="2024750"/>
            <a:ext cx="4572000" cy="3429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91" name="Google Shape;491;p30"/>
          <p:cNvSpPr txBox="1"/>
          <p:nvPr/>
        </p:nvSpPr>
        <p:spPr>
          <a:xfrm>
            <a:off x="1871700" y="258289"/>
            <a:ext cx="6768752" cy="584775"/>
          </a:xfrm>
          <a:prstGeom prst="rect">
            <a:avLst/>
          </a:prstGeom>
          <a:noFill/>
          <a:ln>
            <a:noFill/>
          </a:ln>
        </p:spPr>
        <p:txBody>
          <a:bodyPr spcFirstLastPara="1" wrap="square" lIns="91425" tIns="45700" rIns="91425" bIns="45700" anchor="t" anchorCtr="0">
            <a:noAutofit/>
          </a:bodyPr>
          <a:lstStyle/>
          <a:p>
            <a:pPr lvl="0"/>
            <a:r>
              <a:rPr lang="en-GB" sz="3200" dirty="0">
                <a:solidFill>
                  <a:schemeClr val="tx1"/>
                </a:solidFill>
                <a:latin typeface="Calibri" panose="020F0502020204030204" pitchFamily="34" charset="0"/>
                <a:cs typeface="Calibri" panose="020F0502020204030204" pitchFamily="34" charset="0"/>
              </a:rPr>
              <a:t>Pollinator Groups: Bumblebees</a:t>
            </a:r>
          </a:p>
        </p:txBody>
      </p:sp>
      <p:pic>
        <p:nvPicPr>
          <p:cNvPr id="501" name="Google Shape;501;p30" descr="Bumblebee (Common Carder) Bombus pascuorum 01.tif"/>
          <p:cNvPicPr preferRelativeResize="0"/>
          <p:nvPr/>
        </p:nvPicPr>
        <p:blipFill rotWithShape="1">
          <a:blip r:embed="rId3">
            <a:alphaModFix/>
          </a:blip>
          <a:srcRect/>
          <a:stretch/>
        </p:blipFill>
        <p:spPr>
          <a:xfrm>
            <a:off x="5237258" y="3862795"/>
            <a:ext cx="2114348" cy="1620000"/>
          </a:xfrm>
          <a:prstGeom prst="rect">
            <a:avLst/>
          </a:prstGeom>
          <a:noFill/>
          <a:ln>
            <a:noFill/>
          </a:ln>
        </p:spPr>
      </p:pic>
      <p:pic>
        <p:nvPicPr>
          <p:cNvPr id="502" name="Google Shape;502;p30" descr="Bumblebee (Red-tailed) Bombus lapidarius (queen) IN002.tif"/>
          <p:cNvPicPr preferRelativeResize="0"/>
          <p:nvPr/>
        </p:nvPicPr>
        <p:blipFill rotWithShape="1">
          <a:blip r:embed="rId4">
            <a:alphaModFix/>
          </a:blip>
          <a:srcRect/>
          <a:stretch/>
        </p:blipFill>
        <p:spPr>
          <a:xfrm>
            <a:off x="1531804" y="3802855"/>
            <a:ext cx="1973439" cy="1620000"/>
          </a:xfrm>
          <a:prstGeom prst="rect">
            <a:avLst/>
          </a:prstGeom>
          <a:noFill/>
          <a:ln>
            <a:noFill/>
          </a:ln>
        </p:spPr>
      </p:pic>
      <p:grpSp>
        <p:nvGrpSpPr>
          <p:cNvPr id="503" name="Google Shape;503;p30"/>
          <p:cNvGrpSpPr/>
          <p:nvPr/>
        </p:nvGrpSpPr>
        <p:grpSpPr>
          <a:xfrm>
            <a:off x="569574" y="1247783"/>
            <a:ext cx="4320480" cy="2376000"/>
            <a:chOff x="251520" y="764704"/>
            <a:chExt cx="4320480" cy="2160000"/>
          </a:xfrm>
        </p:grpSpPr>
        <p:pic>
          <p:nvPicPr>
            <p:cNvPr id="504" name="Google Shape;504;p30" descr="Bumblebee (Garden) Bombus hortorum 01.tif"/>
            <p:cNvPicPr preferRelativeResize="0"/>
            <p:nvPr/>
          </p:nvPicPr>
          <p:blipFill rotWithShape="1">
            <a:blip r:embed="rId5">
              <a:alphaModFix/>
            </a:blip>
            <a:srcRect/>
            <a:stretch/>
          </p:blipFill>
          <p:spPr>
            <a:xfrm>
              <a:off x="251520" y="764704"/>
              <a:ext cx="2954694" cy="2160000"/>
            </a:xfrm>
            <a:prstGeom prst="rect">
              <a:avLst/>
            </a:prstGeom>
            <a:noFill/>
            <a:ln>
              <a:noFill/>
            </a:ln>
          </p:spPr>
        </p:pic>
        <p:cxnSp>
          <p:nvCxnSpPr>
            <p:cNvPr id="505" name="Google Shape;505;p30"/>
            <p:cNvCxnSpPr/>
            <p:nvPr/>
          </p:nvCxnSpPr>
          <p:spPr>
            <a:xfrm rot="10800000">
              <a:off x="2267744" y="980728"/>
              <a:ext cx="2304256" cy="0"/>
            </a:xfrm>
            <a:prstGeom prst="straightConnector1">
              <a:avLst/>
            </a:prstGeom>
            <a:noFill/>
            <a:ln w="9525" cap="flat" cmpd="sng">
              <a:solidFill>
                <a:srgbClr val="E36C09"/>
              </a:solidFill>
              <a:prstDash val="solid"/>
              <a:round/>
              <a:headEnd type="none" w="sm" len="sm"/>
              <a:tailEnd type="stealth" w="med" len="med"/>
            </a:ln>
          </p:spPr>
        </p:cxnSp>
        <p:cxnSp>
          <p:nvCxnSpPr>
            <p:cNvPr id="506" name="Google Shape;506;p30"/>
            <p:cNvCxnSpPr/>
            <p:nvPr/>
          </p:nvCxnSpPr>
          <p:spPr>
            <a:xfrm rot="10800000">
              <a:off x="2381738" y="1388127"/>
              <a:ext cx="1872208" cy="0"/>
            </a:xfrm>
            <a:prstGeom prst="straightConnector1">
              <a:avLst/>
            </a:prstGeom>
            <a:noFill/>
            <a:ln w="9525" cap="flat" cmpd="sng">
              <a:solidFill>
                <a:srgbClr val="E36C09"/>
              </a:solidFill>
              <a:prstDash val="solid"/>
              <a:round/>
              <a:headEnd type="none" w="sm" len="sm"/>
              <a:tailEnd type="stealth" w="med" len="med"/>
            </a:ln>
          </p:spPr>
        </p:cxnSp>
      </p:grpSp>
      <p:cxnSp>
        <p:nvCxnSpPr>
          <p:cNvPr id="507" name="Google Shape;507;p30"/>
          <p:cNvCxnSpPr/>
          <p:nvPr/>
        </p:nvCxnSpPr>
        <p:spPr>
          <a:xfrm rot="10800000">
            <a:off x="2411760" y="2354699"/>
            <a:ext cx="2232248" cy="0"/>
          </a:xfrm>
          <a:prstGeom prst="straightConnector1">
            <a:avLst/>
          </a:prstGeom>
          <a:noFill/>
          <a:ln w="9525" cap="flat" cmpd="sng">
            <a:solidFill>
              <a:srgbClr val="E36C09"/>
            </a:solidFill>
            <a:prstDash val="solid"/>
            <a:round/>
            <a:headEnd type="none" w="sm" len="sm"/>
            <a:tailEnd type="stealth" w="med" len="med"/>
          </a:ln>
        </p:spPr>
      </p:cxnSp>
      <p:sp>
        <p:nvSpPr>
          <p:cNvPr id="508" name="Google Shape;508;p30"/>
          <p:cNvSpPr txBox="1"/>
          <p:nvPr/>
        </p:nvSpPr>
        <p:spPr>
          <a:xfrm>
            <a:off x="4932040" y="1391737"/>
            <a:ext cx="2843808"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Long antennae</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sp>
        <p:nvSpPr>
          <p:cNvPr id="509" name="Google Shape;509;p30"/>
          <p:cNvSpPr txBox="1"/>
          <p:nvPr/>
        </p:nvSpPr>
        <p:spPr>
          <a:xfrm>
            <a:off x="4932040" y="2144336"/>
            <a:ext cx="2843808"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Round furry body 8-30mm</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sp>
        <p:nvSpPr>
          <p:cNvPr id="510" name="Google Shape;510;p30"/>
          <p:cNvSpPr txBox="1"/>
          <p:nvPr/>
        </p:nvSpPr>
        <p:spPr>
          <a:xfrm>
            <a:off x="4499992" y="1751777"/>
            <a:ext cx="3600400"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dirty="0">
                <a:solidFill>
                  <a:srgbClr val="E36C09"/>
                </a:solidFill>
                <a:latin typeface="Arial"/>
                <a:ea typeface="Arial"/>
                <a:cs typeface="Arial"/>
                <a:sym typeface="Arial"/>
              </a:rPr>
              <a:t>Two  pairs of </a:t>
            </a:r>
            <a:r>
              <a:rPr lang="en-GB" b="1" dirty="0">
                <a:solidFill>
                  <a:srgbClr val="E36C09"/>
                </a:solidFill>
              </a:rPr>
              <a:t>transparent</a:t>
            </a:r>
            <a:r>
              <a:rPr lang="en-GB" sz="1400" b="1" dirty="0">
                <a:solidFill>
                  <a:srgbClr val="E36C09"/>
                </a:solidFill>
                <a:latin typeface="Arial"/>
                <a:ea typeface="Arial"/>
                <a:cs typeface="Arial"/>
                <a:sym typeface="Arial"/>
              </a:rPr>
              <a:t> wings </a:t>
            </a:r>
            <a:endParaRPr sz="2000" b="1" dirty="0">
              <a:solidFill>
                <a:schemeClr val="dk1"/>
              </a:solidFill>
              <a:latin typeface="Arial"/>
              <a:ea typeface="Arial"/>
              <a:cs typeface="Arial"/>
              <a:sym typeface="Arial"/>
            </a:endParaRPr>
          </a:p>
          <a:p>
            <a:pPr marL="0" marR="0" lvl="0" indent="0" algn="l" rtl="0">
              <a:spcBef>
                <a:spcPts val="0"/>
              </a:spcBef>
              <a:spcAft>
                <a:spcPts val="0"/>
              </a:spcAft>
              <a:buNone/>
            </a:pPr>
            <a:endParaRPr sz="2000" b="1" dirty="0">
              <a:solidFill>
                <a:schemeClr val="dk1"/>
              </a:solidFill>
              <a:latin typeface="Arial"/>
              <a:ea typeface="Arial"/>
              <a:cs typeface="Arial"/>
              <a:sym typeface="Arial"/>
            </a:endParaRPr>
          </a:p>
        </p:txBody>
      </p:sp>
      <p:sp>
        <p:nvSpPr>
          <p:cNvPr id="511" name="Google Shape;511;p30"/>
          <p:cNvSpPr txBox="1"/>
          <p:nvPr/>
        </p:nvSpPr>
        <p:spPr>
          <a:xfrm>
            <a:off x="4067944" y="2687881"/>
            <a:ext cx="4824536"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dirty="0">
                <a:solidFill>
                  <a:srgbClr val="E36C09"/>
                </a:solidFill>
                <a:latin typeface="Arial"/>
                <a:ea typeface="Arial"/>
                <a:cs typeface="Arial"/>
                <a:sym typeface="Arial"/>
              </a:rPr>
              <a:t>There are 25 species of bumblebee in the UK</a:t>
            </a:r>
            <a:endParaRPr sz="2000" b="1" dirty="0">
              <a:solidFill>
                <a:schemeClr val="dk1"/>
              </a:solidFill>
              <a:latin typeface="Arial"/>
              <a:ea typeface="Arial"/>
              <a:cs typeface="Arial"/>
              <a:sym typeface="Arial"/>
            </a:endParaRPr>
          </a:p>
          <a:p>
            <a:pPr marL="0" marR="0" lvl="0" indent="0" algn="l" rtl="0">
              <a:spcBef>
                <a:spcPts val="0"/>
              </a:spcBef>
              <a:spcAft>
                <a:spcPts val="0"/>
              </a:spcAft>
              <a:buNone/>
            </a:pPr>
            <a:endParaRPr sz="2000" b="1" dirty="0">
              <a:solidFill>
                <a:schemeClr val="dk1"/>
              </a:solidFill>
              <a:latin typeface="Arial"/>
              <a:ea typeface="Arial"/>
              <a:cs typeface="Arial"/>
              <a:sym typeface="Arial"/>
            </a:endParaRPr>
          </a:p>
        </p:txBody>
      </p:sp>
      <p:sp>
        <p:nvSpPr>
          <p:cNvPr id="512" name="Google Shape;512;p30"/>
          <p:cNvSpPr/>
          <p:nvPr/>
        </p:nvSpPr>
        <p:spPr>
          <a:xfrm>
            <a:off x="2469609" y="3521714"/>
            <a:ext cx="187788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dirty="0">
                <a:solidFill>
                  <a:srgbClr val="974806"/>
                </a:solidFill>
                <a:latin typeface="Calibri"/>
                <a:ea typeface="Calibri"/>
                <a:cs typeface="Calibri"/>
                <a:sym typeface="Calibri"/>
              </a:rPr>
              <a:t>Red-tailed Bumblebee </a:t>
            </a:r>
            <a:endParaRPr dirty="0"/>
          </a:p>
          <a:p>
            <a:pPr marL="0" marR="0" lvl="0" indent="0" algn="l" rtl="0">
              <a:spcBef>
                <a:spcPts val="0"/>
              </a:spcBef>
              <a:spcAft>
                <a:spcPts val="0"/>
              </a:spcAft>
              <a:buNone/>
            </a:pPr>
            <a:r>
              <a:rPr lang="en-GB" sz="1400" b="1" dirty="0">
                <a:solidFill>
                  <a:srgbClr val="974806"/>
                </a:solidFill>
                <a:latin typeface="Calibri"/>
                <a:ea typeface="Calibri"/>
                <a:cs typeface="Calibri"/>
                <a:sym typeface="Calibri"/>
              </a:rPr>
              <a:t>(</a:t>
            </a:r>
            <a:r>
              <a:rPr lang="en-GB" sz="1400" b="1" i="1" dirty="0">
                <a:solidFill>
                  <a:srgbClr val="974806"/>
                </a:solidFill>
                <a:latin typeface="Calibri"/>
                <a:ea typeface="Calibri"/>
                <a:cs typeface="Calibri"/>
                <a:sym typeface="Calibri"/>
              </a:rPr>
              <a:t>Bombus </a:t>
            </a:r>
            <a:r>
              <a:rPr lang="en-GB" sz="1400" b="1" i="1" dirty="0" err="1">
                <a:solidFill>
                  <a:srgbClr val="974806"/>
                </a:solidFill>
                <a:latin typeface="Calibri"/>
                <a:ea typeface="Calibri"/>
                <a:cs typeface="Calibri"/>
                <a:sym typeface="Calibri"/>
              </a:rPr>
              <a:t>lapidarius</a:t>
            </a:r>
            <a:r>
              <a:rPr lang="en-GB" sz="1400" b="1" i="1" dirty="0">
                <a:solidFill>
                  <a:srgbClr val="974806"/>
                </a:solidFill>
                <a:latin typeface="Calibri"/>
                <a:ea typeface="Calibri"/>
                <a:cs typeface="Calibri"/>
                <a:sym typeface="Calibri"/>
              </a:rPr>
              <a:t>)</a:t>
            </a:r>
            <a:endParaRPr sz="1400" dirty="0">
              <a:solidFill>
                <a:srgbClr val="974806"/>
              </a:solidFill>
              <a:latin typeface="Calibri"/>
              <a:ea typeface="Calibri"/>
              <a:cs typeface="Calibri"/>
              <a:sym typeface="Calibri"/>
            </a:endParaRPr>
          </a:p>
        </p:txBody>
      </p:sp>
      <p:sp>
        <p:nvSpPr>
          <p:cNvPr id="513" name="Google Shape;513;p30"/>
          <p:cNvSpPr/>
          <p:nvPr/>
        </p:nvSpPr>
        <p:spPr>
          <a:xfrm>
            <a:off x="5619734" y="3560257"/>
            <a:ext cx="2448272"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400" b="1" dirty="0">
                <a:solidFill>
                  <a:srgbClr val="974806"/>
                </a:solidFill>
                <a:latin typeface="Calibri"/>
                <a:ea typeface="Calibri"/>
                <a:cs typeface="Calibri"/>
                <a:sym typeface="Calibri"/>
              </a:rPr>
              <a:t>Common Carder Bumblebee </a:t>
            </a:r>
            <a:endParaRPr dirty="0"/>
          </a:p>
          <a:p>
            <a:pPr marL="0" marR="0" lvl="0" indent="0" algn="ctr" rtl="0">
              <a:spcBef>
                <a:spcPts val="0"/>
              </a:spcBef>
              <a:spcAft>
                <a:spcPts val="0"/>
              </a:spcAft>
              <a:buNone/>
            </a:pPr>
            <a:r>
              <a:rPr lang="en-GB" sz="1400" b="1" dirty="0">
                <a:solidFill>
                  <a:srgbClr val="974806"/>
                </a:solidFill>
                <a:latin typeface="Calibri"/>
                <a:ea typeface="Calibri"/>
                <a:cs typeface="Calibri"/>
                <a:sym typeface="Calibri"/>
              </a:rPr>
              <a:t>(</a:t>
            </a:r>
            <a:r>
              <a:rPr lang="en-GB" sz="1400" b="1" i="1" dirty="0">
                <a:solidFill>
                  <a:srgbClr val="974806"/>
                </a:solidFill>
                <a:latin typeface="Calibri"/>
                <a:ea typeface="Calibri"/>
                <a:cs typeface="Calibri"/>
                <a:sym typeface="Calibri"/>
              </a:rPr>
              <a:t>Bombus </a:t>
            </a:r>
            <a:r>
              <a:rPr lang="en-GB" sz="1400" b="1" i="1" dirty="0" err="1">
                <a:solidFill>
                  <a:srgbClr val="974806"/>
                </a:solidFill>
                <a:latin typeface="Calibri"/>
                <a:ea typeface="Calibri"/>
                <a:cs typeface="Calibri"/>
                <a:sym typeface="Calibri"/>
              </a:rPr>
              <a:t>pascuorum</a:t>
            </a:r>
            <a:r>
              <a:rPr lang="en-GB" sz="1400" b="1" i="1" dirty="0">
                <a:solidFill>
                  <a:srgbClr val="974806"/>
                </a:solidFill>
                <a:latin typeface="Calibri"/>
                <a:ea typeface="Calibri"/>
                <a:cs typeface="Calibri"/>
                <a:sym typeface="Calibri"/>
              </a:rPr>
              <a:t>)</a:t>
            </a:r>
            <a:endParaRPr sz="1400" dirty="0">
              <a:solidFill>
                <a:srgbClr val="974806"/>
              </a:solidFill>
              <a:latin typeface="Calibri"/>
              <a:ea typeface="Calibri"/>
              <a:cs typeface="Calibri"/>
              <a:sym typeface="Calibri"/>
            </a:endParaRPr>
          </a:p>
        </p:txBody>
      </p:sp>
      <p:sp>
        <p:nvSpPr>
          <p:cNvPr id="517" name="Google Shape;517;p30"/>
          <p:cNvSpPr txBox="1"/>
          <p:nvPr/>
        </p:nvSpPr>
        <p:spPr>
          <a:xfrm>
            <a:off x="3422538" y="4337658"/>
            <a:ext cx="2232248"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Red-tailed:</a:t>
            </a:r>
            <a:br>
              <a:rPr lang="en-GB" sz="1800" dirty="0">
                <a:solidFill>
                  <a:schemeClr val="dk1"/>
                </a:solidFill>
                <a:latin typeface="Calibri"/>
                <a:ea typeface="Calibri"/>
                <a:cs typeface="Calibri"/>
                <a:sym typeface="Calibri"/>
              </a:rPr>
            </a:br>
            <a:r>
              <a:rPr lang="en-GB" sz="1800" dirty="0">
                <a:solidFill>
                  <a:schemeClr val="dk1"/>
                </a:solidFill>
                <a:latin typeface="Calibri"/>
                <a:ea typeface="Calibri"/>
                <a:cs typeface="Calibri"/>
                <a:sym typeface="Calibri"/>
              </a:rPr>
              <a:t>Black glossy fur</a:t>
            </a:r>
            <a:br>
              <a:rPr lang="en-GB" sz="1800" dirty="0">
                <a:solidFill>
                  <a:schemeClr val="dk1"/>
                </a:solidFill>
                <a:latin typeface="Calibri"/>
                <a:ea typeface="Calibri"/>
                <a:cs typeface="Calibri"/>
                <a:sym typeface="Calibri"/>
              </a:rPr>
            </a:br>
            <a:r>
              <a:rPr lang="en-GB" sz="1800" dirty="0">
                <a:solidFill>
                  <a:schemeClr val="dk1"/>
                </a:solidFill>
                <a:latin typeface="Calibri"/>
                <a:ea typeface="Calibri"/>
                <a:cs typeface="Calibri"/>
                <a:sym typeface="Calibri"/>
              </a:rPr>
              <a:t>Conspicuous red tail</a:t>
            </a:r>
            <a:endParaRPr dirty="0"/>
          </a:p>
        </p:txBody>
      </p:sp>
      <p:pic>
        <p:nvPicPr>
          <p:cNvPr id="518" name="Google Shape;518;p30"/>
          <p:cNvPicPr preferRelativeResize="0"/>
          <p:nvPr/>
        </p:nvPicPr>
        <p:blipFill rotWithShape="1">
          <a:blip r:embed="rId6">
            <a:alphaModFix/>
          </a:blip>
          <a:srcRect/>
          <a:stretch/>
        </p:blipFill>
        <p:spPr>
          <a:xfrm>
            <a:off x="8139945" y="8172"/>
            <a:ext cx="752535" cy="752535"/>
          </a:xfrm>
          <a:prstGeom prst="rect">
            <a:avLst/>
          </a:prstGeom>
          <a:noFill/>
          <a:ln>
            <a:noFill/>
          </a:ln>
        </p:spPr>
      </p:pic>
      <p:sp>
        <p:nvSpPr>
          <p:cNvPr id="519" name="Google Shape;519;p30"/>
          <p:cNvSpPr txBox="1"/>
          <p:nvPr/>
        </p:nvSpPr>
        <p:spPr>
          <a:xfrm>
            <a:off x="7179601" y="4276500"/>
            <a:ext cx="2232248"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Common Carder:</a:t>
            </a:r>
            <a:br>
              <a:rPr lang="en-GB" sz="1800" dirty="0">
                <a:solidFill>
                  <a:schemeClr val="dk1"/>
                </a:solidFill>
                <a:latin typeface="Calibri"/>
                <a:ea typeface="Calibri"/>
                <a:cs typeface="Calibri"/>
                <a:sym typeface="Calibri"/>
              </a:rPr>
            </a:br>
            <a:r>
              <a:rPr lang="en-GB" sz="1800" dirty="0">
                <a:solidFill>
                  <a:schemeClr val="dk1"/>
                </a:solidFill>
                <a:latin typeface="Calibri"/>
                <a:ea typeface="Calibri"/>
                <a:cs typeface="Calibri"/>
                <a:sym typeface="Calibri"/>
              </a:rPr>
              <a:t>Ginger</a:t>
            </a:r>
            <a:br>
              <a:rPr lang="en-GB" sz="1800" dirty="0">
                <a:solidFill>
                  <a:schemeClr val="dk1"/>
                </a:solidFill>
                <a:latin typeface="Calibri"/>
                <a:ea typeface="Calibri"/>
                <a:cs typeface="Calibri"/>
                <a:sym typeface="Calibri"/>
              </a:rPr>
            </a:br>
            <a:r>
              <a:rPr lang="en-GB" sz="1800" dirty="0">
                <a:solidFill>
                  <a:schemeClr val="dk1"/>
                </a:solidFill>
                <a:latin typeface="Calibri"/>
                <a:ea typeface="Calibri"/>
                <a:cs typeface="Calibri"/>
                <a:sym typeface="Calibri"/>
              </a:rPr>
              <a:t>Dark abdomen</a:t>
            </a:r>
            <a:endParaRPr dirty="0"/>
          </a:p>
        </p:txBody>
      </p:sp>
      <p:pic>
        <p:nvPicPr>
          <p:cNvPr id="33" name="Picture 32" descr="A screenshot of a video game&#10;&#10;Description automatically generated with medium confidence">
            <a:extLst>
              <a:ext uri="{FF2B5EF4-FFF2-40B4-BE49-F238E27FC236}">
                <a16:creationId xmlns:a16="http://schemas.microsoft.com/office/drawing/2014/main" id="{5F437D1E-D717-8441-9E2A-717C71C6651B}"/>
              </a:ext>
            </a:extLst>
          </p:cNvPr>
          <p:cNvPicPr>
            <a:picLocks noChangeAspect="1"/>
          </p:cNvPicPr>
          <p:nvPr/>
        </p:nvPicPr>
        <p:blipFill>
          <a:blip r:embed="rId7"/>
          <a:stretch>
            <a:fillRect/>
          </a:stretch>
        </p:blipFill>
        <p:spPr>
          <a:xfrm>
            <a:off x="-35496" y="5477950"/>
            <a:ext cx="9179496" cy="1422822"/>
          </a:xfrm>
          <a:prstGeom prst="rect">
            <a:avLst/>
          </a:prstGeom>
        </p:spPr>
      </p:pic>
      <p:sp>
        <p:nvSpPr>
          <p:cNvPr id="34" name="Google Shape;759;p38">
            <a:extLst>
              <a:ext uri="{FF2B5EF4-FFF2-40B4-BE49-F238E27FC236}">
                <a16:creationId xmlns:a16="http://schemas.microsoft.com/office/drawing/2014/main" id="{555F8F76-1652-2543-99E8-7E7C2BA8BF98}"/>
              </a:ext>
            </a:extLst>
          </p:cNvPr>
          <p:cNvSpPr/>
          <p:nvPr/>
        </p:nvSpPr>
        <p:spPr>
          <a:xfrm>
            <a:off x="194410" y="3481948"/>
            <a:ext cx="8803650" cy="1838442"/>
          </a:xfrm>
          <a:prstGeom prst="rect">
            <a:avLst/>
          </a:prstGeom>
          <a:noFill/>
          <a:ln w="254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760;p38">
            <a:extLst>
              <a:ext uri="{FF2B5EF4-FFF2-40B4-BE49-F238E27FC236}">
                <a16:creationId xmlns:a16="http://schemas.microsoft.com/office/drawing/2014/main" id="{8C146E75-FE48-B345-AB8C-1A14911C6FF9}"/>
              </a:ext>
            </a:extLst>
          </p:cNvPr>
          <p:cNvSpPr txBox="1"/>
          <p:nvPr/>
        </p:nvSpPr>
        <p:spPr>
          <a:xfrm>
            <a:off x="262282" y="3583716"/>
            <a:ext cx="1583832" cy="12617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dirty="0">
                <a:solidFill>
                  <a:srgbClr val="E36C09"/>
                </a:solidFill>
                <a:latin typeface="Arial"/>
                <a:ea typeface="Arial"/>
                <a:cs typeface="Arial"/>
                <a:sym typeface="Arial"/>
              </a:rPr>
              <a:t>Species Examples</a:t>
            </a:r>
            <a:endParaRPr sz="2000" b="1" dirty="0">
              <a:solidFill>
                <a:schemeClr val="dk1"/>
              </a:solidFill>
              <a:latin typeface="Arial"/>
              <a:ea typeface="Arial"/>
              <a:cs typeface="Arial"/>
              <a:sym typeface="Arial"/>
            </a:endParaRPr>
          </a:p>
          <a:p>
            <a:pPr marL="0" marR="0" lvl="0" indent="0" algn="l" rtl="0">
              <a:spcBef>
                <a:spcPts val="0"/>
              </a:spcBef>
              <a:spcAft>
                <a:spcPts val="0"/>
              </a:spcAft>
              <a:buNone/>
            </a:pPr>
            <a:endParaRPr sz="2000" b="1" dirty="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31" descr="Honey Bee (worker) Apis mellifera IN002.tif"/>
          <p:cNvPicPr preferRelativeResize="0"/>
          <p:nvPr/>
        </p:nvPicPr>
        <p:blipFill rotWithShape="1">
          <a:blip r:embed="rId3">
            <a:alphaModFix/>
          </a:blip>
          <a:srcRect/>
          <a:stretch/>
        </p:blipFill>
        <p:spPr>
          <a:xfrm>
            <a:off x="251520" y="836811"/>
            <a:ext cx="3688704" cy="2778195"/>
          </a:xfrm>
          <a:prstGeom prst="rect">
            <a:avLst/>
          </a:prstGeom>
          <a:noFill/>
          <a:ln>
            <a:noFill/>
          </a:ln>
        </p:spPr>
      </p:pic>
      <p:cxnSp>
        <p:nvCxnSpPr>
          <p:cNvPr id="526" name="Google Shape;526;p31"/>
          <p:cNvCxnSpPr/>
          <p:nvPr/>
        </p:nvCxnSpPr>
        <p:spPr>
          <a:xfrm rot="10800000">
            <a:off x="2339752" y="2750910"/>
            <a:ext cx="2664296" cy="0"/>
          </a:xfrm>
          <a:prstGeom prst="straightConnector1">
            <a:avLst/>
          </a:prstGeom>
          <a:noFill/>
          <a:ln w="9525" cap="flat" cmpd="sng">
            <a:solidFill>
              <a:srgbClr val="E36C09"/>
            </a:solidFill>
            <a:prstDash val="solid"/>
            <a:round/>
            <a:headEnd type="none" w="sm" len="sm"/>
            <a:tailEnd type="stealth" w="med" len="med"/>
          </a:ln>
        </p:spPr>
      </p:cxnSp>
      <p:cxnSp>
        <p:nvCxnSpPr>
          <p:cNvPr id="527" name="Google Shape;527;p31"/>
          <p:cNvCxnSpPr/>
          <p:nvPr/>
        </p:nvCxnSpPr>
        <p:spPr>
          <a:xfrm rot="10800000">
            <a:off x="2663280" y="1238742"/>
            <a:ext cx="2232248" cy="0"/>
          </a:xfrm>
          <a:prstGeom prst="straightConnector1">
            <a:avLst/>
          </a:prstGeom>
          <a:noFill/>
          <a:ln w="9525" cap="flat" cmpd="sng">
            <a:solidFill>
              <a:srgbClr val="E36C09"/>
            </a:solidFill>
            <a:prstDash val="solid"/>
            <a:round/>
            <a:headEnd type="none" w="sm" len="sm"/>
            <a:tailEnd type="stealth" w="med" len="med"/>
          </a:ln>
        </p:spPr>
      </p:cxnSp>
      <p:cxnSp>
        <p:nvCxnSpPr>
          <p:cNvPr id="528" name="Google Shape;528;p31"/>
          <p:cNvCxnSpPr/>
          <p:nvPr/>
        </p:nvCxnSpPr>
        <p:spPr>
          <a:xfrm rot="10800000">
            <a:off x="3311352" y="2030830"/>
            <a:ext cx="1584176" cy="0"/>
          </a:xfrm>
          <a:prstGeom prst="straightConnector1">
            <a:avLst/>
          </a:prstGeom>
          <a:noFill/>
          <a:ln w="9525" cap="flat" cmpd="sng">
            <a:solidFill>
              <a:srgbClr val="E36C09"/>
            </a:solidFill>
            <a:prstDash val="solid"/>
            <a:round/>
            <a:headEnd type="none" w="sm" len="sm"/>
            <a:tailEnd type="stealth" w="med" len="med"/>
          </a:ln>
        </p:spPr>
      </p:cxnSp>
      <p:sp>
        <p:nvSpPr>
          <p:cNvPr id="529" name="Google Shape;529;p31"/>
          <p:cNvSpPr txBox="1"/>
          <p:nvPr/>
        </p:nvSpPr>
        <p:spPr>
          <a:xfrm>
            <a:off x="4932040" y="1055237"/>
            <a:ext cx="2843808"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Long antennae</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sp>
        <p:nvSpPr>
          <p:cNvPr id="530" name="Google Shape;530;p31"/>
          <p:cNvSpPr txBox="1"/>
          <p:nvPr/>
        </p:nvSpPr>
        <p:spPr>
          <a:xfrm>
            <a:off x="4895528" y="1847325"/>
            <a:ext cx="2843808"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Two pairs of see-through wings </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sp>
        <p:nvSpPr>
          <p:cNvPr id="531" name="Google Shape;531;p31"/>
          <p:cNvSpPr txBox="1"/>
          <p:nvPr/>
        </p:nvSpPr>
        <p:spPr>
          <a:xfrm>
            <a:off x="4932040" y="2783429"/>
            <a:ext cx="2843808"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Striped ginger brown body, </a:t>
            </a:r>
            <a:endParaRPr/>
          </a:p>
          <a:p>
            <a:pPr marL="0" marR="0" lvl="0" indent="0" algn="l" rtl="0">
              <a:spcBef>
                <a:spcPts val="0"/>
              </a:spcBef>
              <a:spcAft>
                <a:spcPts val="0"/>
              </a:spcAft>
              <a:buNone/>
            </a:pPr>
            <a:r>
              <a:rPr lang="en-GB" sz="1400" b="1">
                <a:solidFill>
                  <a:srgbClr val="E36C09"/>
                </a:solidFill>
                <a:latin typeface="Arial"/>
                <a:ea typeface="Arial"/>
                <a:cs typeface="Arial"/>
                <a:sym typeface="Arial"/>
              </a:rPr>
              <a:t>5-15mm</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sp>
        <p:nvSpPr>
          <p:cNvPr id="537" name="Google Shape;537;p31"/>
          <p:cNvSpPr txBox="1"/>
          <p:nvPr/>
        </p:nvSpPr>
        <p:spPr>
          <a:xfrm>
            <a:off x="467544" y="3788228"/>
            <a:ext cx="8676456" cy="24622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dirty="0">
                <a:solidFill>
                  <a:schemeClr val="dk1"/>
                </a:solidFill>
                <a:latin typeface="Arial"/>
                <a:ea typeface="Arial"/>
                <a:cs typeface="Arial"/>
                <a:sym typeface="Arial"/>
              </a:rPr>
              <a:t>Honeybees:</a:t>
            </a:r>
            <a:br>
              <a:rPr lang="en-GB" sz="1400" b="1" dirty="0">
                <a:solidFill>
                  <a:schemeClr val="dk1"/>
                </a:solidFill>
                <a:latin typeface="Arial"/>
                <a:ea typeface="Arial"/>
                <a:cs typeface="Arial"/>
                <a:sym typeface="Arial"/>
              </a:rPr>
            </a:br>
            <a:r>
              <a:rPr lang="en-GB" sz="1400" dirty="0">
                <a:solidFill>
                  <a:schemeClr val="dk1"/>
                </a:solidFill>
                <a:latin typeface="Arial"/>
                <a:ea typeface="Arial"/>
                <a:cs typeface="Arial"/>
                <a:sym typeface="Arial"/>
              </a:rPr>
              <a:t>Of the 270 different bee species in Britain (98 in Ireland), only one species is infamous; the Honeybee.</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en-GB" sz="1400" dirty="0">
                <a:solidFill>
                  <a:schemeClr val="dk1"/>
                </a:solidFill>
                <a:latin typeface="Arial"/>
                <a:ea typeface="Arial"/>
                <a:cs typeface="Arial"/>
                <a:sym typeface="Arial"/>
              </a:rPr>
              <a:t>Too many Honeybee colonies in an area will have a negative impact on other wild pollinators as they will take more than their share of nectar and pollen.</a:t>
            </a:r>
            <a:endParaRPr dirty="0"/>
          </a:p>
          <a:p>
            <a:pPr marL="0" marR="0" lvl="0" indent="0" algn="l" rtl="0">
              <a:spcBef>
                <a:spcPts val="0"/>
              </a:spcBef>
              <a:spcAft>
                <a:spcPts val="0"/>
              </a:spcAft>
              <a:buNone/>
            </a:pPr>
            <a:endParaRPr sz="1400" dirty="0">
              <a:solidFill>
                <a:schemeClr val="dk1"/>
              </a:solidFill>
              <a:latin typeface="Arial"/>
              <a:ea typeface="Arial"/>
              <a:cs typeface="Arial"/>
              <a:sym typeface="Arial"/>
            </a:endParaRPr>
          </a:p>
          <a:p>
            <a:pPr marL="0" marR="0" lvl="0" indent="0" algn="l" rtl="0">
              <a:spcBef>
                <a:spcPts val="0"/>
              </a:spcBef>
              <a:spcAft>
                <a:spcPts val="0"/>
              </a:spcAft>
              <a:buNone/>
            </a:pPr>
            <a:r>
              <a:rPr lang="en-GB" sz="1400" dirty="0">
                <a:solidFill>
                  <a:schemeClr val="dk1"/>
                </a:solidFill>
                <a:latin typeface="Arial"/>
                <a:ea typeface="Arial"/>
                <a:cs typeface="Arial"/>
                <a:sym typeface="Arial"/>
              </a:rPr>
              <a:t>There can be several thousand Honeybees in a colony, whereas a Bumblebee may have around 100 bees in a colony at the peak of the season.</a:t>
            </a:r>
            <a:endParaRPr sz="2000" dirty="0">
              <a:solidFill>
                <a:schemeClr val="dk1"/>
              </a:solidFill>
              <a:latin typeface="Arial"/>
              <a:ea typeface="Arial"/>
              <a:cs typeface="Arial"/>
              <a:sym typeface="Arial"/>
            </a:endParaRPr>
          </a:p>
        </p:txBody>
      </p:sp>
      <p:sp>
        <p:nvSpPr>
          <p:cNvPr id="540" name="Google Shape;540;p31"/>
          <p:cNvSpPr txBox="1"/>
          <p:nvPr/>
        </p:nvSpPr>
        <p:spPr>
          <a:xfrm>
            <a:off x="2095872" y="228229"/>
            <a:ext cx="6768752" cy="397703"/>
          </a:xfrm>
          <a:prstGeom prst="rect">
            <a:avLst/>
          </a:prstGeom>
          <a:noFill/>
          <a:ln>
            <a:noFill/>
          </a:ln>
        </p:spPr>
        <p:txBody>
          <a:bodyPr spcFirstLastPara="1" wrap="square" lIns="91425" tIns="45700" rIns="91425" bIns="45700" anchor="t" anchorCtr="0">
            <a:noAutofit/>
          </a:bodyPr>
          <a:lstStyle/>
          <a:p>
            <a:pPr lvl="0"/>
            <a:r>
              <a:rPr lang="en-GB" sz="3200" dirty="0">
                <a:solidFill>
                  <a:schemeClr val="tx1"/>
                </a:solidFill>
                <a:latin typeface="Calibri" panose="020F0502020204030204" pitchFamily="34" charset="0"/>
                <a:cs typeface="Calibri" panose="020F0502020204030204" pitchFamily="34" charset="0"/>
              </a:rPr>
              <a:t>Pollinator Groups: Honeybees</a:t>
            </a:r>
          </a:p>
        </p:txBody>
      </p:sp>
      <p:pic>
        <p:nvPicPr>
          <p:cNvPr id="28" name="Picture 27" descr="A screenshot of a video game&#10;&#10;Description automatically generated with medium confidence">
            <a:extLst>
              <a:ext uri="{FF2B5EF4-FFF2-40B4-BE49-F238E27FC236}">
                <a16:creationId xmlns:a16="http://schemas.microsoft.com/office/drawing/2014/main" id="{B29A2A2E-2681-C94B-9C6A-CEE47D869381}"/>
              </a:ext>
            </a:extLst>
          </p:cNvPr>
          <p:cNvPicPr>
            <a:picLocks noChangeAspect="1"/>
          </p:cNvPicPr>
          <p:nvPr/>
        </p:nvPicPr>
        <p:blipFill>
          <a:blip r:embed="rId4"/>
          <a:stretch>
            <a:fillRect/>
          </a:stretch>
        </p:blipFill>
        <p:spPr>
          <a:xfrm>
            <a:off x="0" y="5482858"/>
            <a:ext cx="9179496" cy="1422822"/>
          </a:xfrm>
          <a:prstGeom prst="rect">
            <a:avLst/>
          </a:prstGeom>
        </p:spPr>
      </p:pic>
      <p:sp>
        <p:nvSpPr>
          <p:cNvPr id="532" name="Google Shape;532;p31"/>
          <p:cNvSpPr/>
          <p:nvPr/>
        </p:nvSpPr>
        <p:spPr>
          <a:xfrm>
            <a:off x="1340995" y="3226219"/>
            <a:ext cx="1322285"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400" b="1" dirty="0">
                <a:solidFill>
                  <a:srgbClr val="974806"/>
                </a:solidFill>
                <a:latin typeface="Calibri"/>
                <a:ea typeface="Calibri"/>
                <a:cs typeface="Calibri"/>
                <a:sym typeface="Calibri"/>
              </a:rPr>
              <a:t>Honeybee </a:t>
            </a:r>
            <a:endParaRPr dirty="0"/>
          </a:p>
          <a:p>
            <a:pPr marL="0" marR="0" lvl="0" indent="0" algn="l" rtl="0">
              <a:spcBef>
                <a:spcPts val="0"/>
              </a:spcBef>
              <a:spcAft>
                <a:spcPts val="0"/>
              </a:spcAft>
              <a:buNone/>
            </a:pPr>
            <a:r>
              <a:rPr lang="en-GB" sz="1400" b="1" dirty="0">
                <a:solidFill>
                  <a:srgbClr val="974806"/>
                </a:solidFill>
                <a:latin typeface="Calibri"/>
                <a:ea typeface="Calibri"/>
                <a:cs typeface="Calibri"/>
                <a:sym typeface="Calibri"/>
              </a:rPr>
              <a:t>(</a:t>
            </a:r>
            <a:r>
              <a:rPr lang="en-GB" sz="1400" b="1" i="1" dirty="0" err="1">
                <a:solidFill>
                  <a:srgbClr val="974806"/>
                </a:solidFill>
                <a:latin typeface="Calibri"/>
                <a:ea typeface="Calibri"/>
                <a:cs typeface="Calibri"/>
                <a:sym typeface="Calibri"/>
              </a:rPr>
              <a:t>Apis</a:t>
            </a:r>
            <a:r>
              <a:rPr lang="en-GB" sz="1400" b="1" i="1" dirty="0">
                <a:solidFill>
                  <a:srgbClr val="974806"/>
                </a:solidFill>
                <a:latin typeface="Calibri"/>
                <a:ea typeface="Calibri"/>
                <a:cs typeface="Calibri"/>
                <a:sym typeface="Calibri"/>
              </a:rPr>
              <a:t> mellifera)</a:t>
            </a:r>
            <a:endParaRPr sz="1400" dirty="0">
              <a:solidFill>
                <a:srgbClr val="974806"/>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grpSp>
        <p:nvGrpSpPr>
          <p:cNvPr id="556" name="Google Shape;556;p32"/>
          <p:cNvGrpSpPr/>
          <p:nvPr/>
        </p:nvGrpSpPr>
        <p:grpSpPr>
          <a:xfrm>
            <a:off x="-3175" y="180480"/>
            <a:ext cx="9170988" cy="809650"/>
            <a:chOff x="-3175" y="180480"/>
            <a:chExt cx="9170988" cy="809650"/>
          </a:xfrm>
        </p:grpSpPr>
        <p:sp>
          <p:nvSpPr>
            <p:cNvPr id="558" name="Google Shape;558;p32"/>
            <p:cNvSpPr txBox="1"/>
            <p:nvPr/>
          </p:nvSpPr>
          <p:spPr>
            <a:xfrm>
              <a:off x="1688433" y="180480"/>
              <a:ext cx="6768752" cy="584775"/>
            </a:xfrm>
            <a:prstGeom prst="rect">
              <a:avLst/>
            </a:prstGeom>
            <a:noFill/>
            <a:ln>
              <a:noFill/>
            </a:ln>
          </p:spPr>
          <p:txBody>
            <a:bodyPr spcFirstLastPara="1" wrap="square" lIns="91425" tIns="45700" rIns="91425" bIns="45700" anchor="t" anchorCtr="0">
              <a:noAutofit/>
            </a:bodyPr>
            <a:lstStyle/>
            <a:p>
              <a:pPr lvl="0"/>
              <a:r>
                <a:rPr lang="en-GB" sz="3200" dirty="0">
                  <a:solidFill>
                    <a:schemeClr val="tx1"/>
                  </a:solidFill>
                  <a:latin typeface="Calibri" panose="020F0502020204030204" pitchFamily="34" charset="0"/>
                  <a:cs typeface="Calibri" panose="020F0502020204030204" pitchFamily="34" charset="0"/>
                </a:rPr>
                <a:t>Pollinator Groups: Solitary Bees</a:t>
              </a:r>
            </a:p>
          </p:txBody>
        </p:sp>
        <p:sp>
          <p:nvSpPr>
            <p:cNvPr id="565" name="Google Shape;565;p32"/>
            <p:cNvSpPr/>
            <p:nvPr/>
          </p:nvSpPr>
          <p:spPr>
            <a:xfrm rot="10800000">
              <a:off x="-3175" y="761530"/>
              <a:ext cx="9170988" cy="228600"/>
            </a:xfrm>
            <a:custGeom>
              <a:avLst/>
              <a:gdLst/>
              <a:ahLst/>
              <a:cxnLst/>
              <a:rect l="l" t="t" r="r" b="b"/>
              <a:pathLst>
                <a:path w="9144000" h="277604" extrusionOk="0">
                  <a:moveTo>
                    <a:pt x="0" y="256052"/>
                  </a:moveTo>
                  <a:cubicBezTo>
                    <a:pt x="598081" y="245419"/>
                    <a:pt x="1196163" y="234786"/>
                    <a:pt x="1850065" y="192256"/>
                  </a:cubicBezTo>
                  <a:cubicBezTo>
                    <a:pt x="2503967" y="149726"/>
                    <a:pt x="3143693" y="-13307"/>
                    <a:pt x="3923414" y="870"/>
                  </a:cubicBezTo>
                  <a:cubicBezTo>
                    <a:pt x="4703135" y="15047"/>
                    <a:pt x="5658293" y="268457"/>
                    <a:pt x="6528391" y="277317"/>
                  </a:cubicBezTo>
                  <a:cubicBezTo>
                    <a:pt x="7398489" y="286178"/>
                    <a:pt x="8709837" y="87703"/>
                    <a:pt x="9144000" y="54033"/>
                  </a:cubicBezTo>
                </a:path>
              </a:pathLst>
            </a:custGeom>
            <a:noFill/>
            <a:ln w="381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568" name="Google Shape;568;p32" descr="Ashy mining bee cut out.png"/>
          <p:cNvPicPr preferRelativeResize="0"/>
          <p:nvPr/>
        </p:nvPicPr>
        <p:blipFill rotWithShape="1">
          <a:blip r:embed="rId3">
            <a:alphaModFix/>
          </a:blip>
          <a:srcRect/>
          <a:stretch/>
        </p:blipFill>
        <p:spPr>
          <a:xfrm>
            <a:off x="179512" y="962559"/>
            <a:ext cx="3465560" cy="2730204"/>
          </a:xfrm>
          <a:prstGeom prst="rect">
            <a:avLst/>
          </a:prstGeom>
          <a:noFill/>
          <a:ln>
            <a:noFill/>
          </a:ln>
        </p:spPr>
      </p:pic>
      <p:grpSp>
        <p:nvGrpSpPr>
          <p:cNvPr id="569" name="Google Shape;569;p32"/>
          <p:cNvGrpSpPr/>
          <p:nvPr/>
        </p:nvGrpSpPr>
        <p:grpSpPr>
          <a:xfrm>
            <a:off x="2627784" y="1061566"/>
            <a:ext cx="5112568" cy="2559189"/>
            <a:chOff x="2771800" y="1157263"/>
            <a:chExt cx="5112568" cy="2559189"/>
          </a:xfrm>
        </p:grpSpPr>
        <p:cxnSp>
          <p:nvCxnSpPr>
            <p:cNvPr id="570" name="Google Shape;570;p32"/>
            <p:cNvCxnSpPr/>
            <p:nvPr/>
          </p:nvCxnSpPr>
          <p:spPr>
            <a:xfrm rot="10800000">
              <a:off x="2771800" y="1340768"/>
              <a:ext cx="2232248" cy="0"/>
            </a:xfrm>
            <a:prstGeom prst="straightConnector1">
              <a:avLst/>
            </a:prstGeom>
            <a:noFill/>
            <a:ln w="9525" cap="flat" cmpd="sng">
              <a:solidFill>
                <a:srgbClr val="E36C09"/>
              </a:solidFill>
              <a:prstDash val="solid"/>
              <a:round/>
              <a:headEnd type="none" w="sm" len="sm"/>
              <a:tailEnd type="stealth" w="med" len="med"/>
            </a:ln>
          </p:spPr>
        </p:cxnSp>
        <p:cxnSp>
          <p:nvCxnSpPr>
            <p:cNvPr id="571" name="Google Shape;571;p32"/>
            <p:cNvCxnSpPr/>
            <p:nvPr/>
          </p:nvCxnSpPr>
          <p:spPr>
            <a:xfrm rot="10800000">
              <a:off x="3419872" y="2132856"/>
              <a:ext cx="1584176" cy="0"/>
            </a:xfrm>
            <a:prstGeom prst="straightConnector1">
              <a:avLst/>
            </a:prstGeom>
            <a:noFill/>
            <a:ln w="9525" cap="flat" cmpd="sng">
              <a:solidFill>
                <a:srgbClr val="E36C09"/>
              </a:solidFill>
              <a:prstDash val="solid"/>
              <a:round/>
              <a:headEnd type="none" w="sm" len="sm"/>
              <a:tailEnd type="stealth" w="med" len="med"/>
            </a:ln>
          </p:spPr>
        </p:cxnSp>
        <p:sp>
          <p:nvSpPr>
            <p:cNvPr id="572" name="Google Shape;572;p32"/>
            <p:cNvSpPr txBox="1"/>
            <p:nvPr/>
          </p:nvSpPr>
          <p:spPr>
            <a:xfrm>
              <a:off x="5040560" y="1157263"/>
              <a:ext cx="2843808"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Long antennae</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sp>
          <p:nvSpPr>
            <p:cNvPr id="573" name="Google Shape;573;p32"/>
            <p:cNvSpPr txBox="1"/>
            <p:nvPr/>
          </p:nvSpPr>
          <p:spPr>
            <a:xfrm>
              <a:off x="5004048" y="1949351"/>
              <a:ext cx="2843808"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Two pairs of see-through wings </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sp>
          <p:nvSpPr>
            <p:cNvPr id="574" name="Google Shape;574;p32"/>
            <p:cNvSpPr txBox="1"/>
            <p:nvPr/>
          </p:nvSpPr>
          <p:spPr>
            <a:xfrm>
              <a:off x="5040560" y="2885455"/>
              <a:ext cx="2843808"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Narrower body than bumblebee, 3-15mm</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grpSp>
      <p:cxnSp>
        <p:nvCxnSpPr>
          <p:cNvPr id="575" name="Google Shape;575;p32"/>
          <p:cNvCxnSpPr/>
          <p:nvPr/>
        </p:nvCxnSpPr>
        <p:spPr>
          <a:xfrm rot="10800000">
            <a:off x="2627784" y="3044691"/>
            <a:ext cx="2232248" cy="0"/>
          </a:xfrm>
          <a:prstGeom prst="straightConnector1">
            <a:avLst/>
          </a:prstGeom>
          <a:noFill/>
          <a:ln w="9525" cap="flat" cmpd="sng">
            <a:solidFill>
              <a:srgbClr val="E36C09"/>
            </a:solidFill>
            <a:prstDash val="solid"/>
            <a:round/>
            <a:headEnd type="none" w="sm" len="sm"/>
            <a:tailEnd type="stealth" w="med" len="med"/>
          </a:ln>
        </p:spPr>
      </p:cxnSp>
      <p:sp>
        <p:nvSpPr>
          <p:cNvPr id="580" name="Google Shape;580;p32"/>
          <p:cNvSpPr/>
          <p:nvPr/>
        </p:nvSpPr>
        <p:spPr>
          <a:xfrm>
            <a:off x="1266232" y="3375264"/>
            <a:ext cx="163538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dirty="0">
                <a:solidFill>
                  <a:srgbClr val="974806"/>
                </a:solidFill>
                <a:latin typeface="Calibri"/>
                <a:ea typeface="Calibri"/>
                <a:cs typeface="Calibri"/>
                <a:sym typeface="Calibri"/>
              </a:rPr>
              <a:t>Ashy Mining-bee </a:t>
            </a:r>
            <a:endParaRPr dirty="0"/>
          </a:p>
          <a:p>
            <a:pPr marL="0" marR="0" lvl="0" indent="0" algn="l" rtl="0">
              <a:spcBef>
                <a:spcPts val="0"/>
              </a:spcBef>
              <a:spcAft>
                <a:spcPts val="0"/>
              </a:spcAft>
              <a:buNone/>
            </a:pPr>
            <a:r>
              <a:rPr lang="en-GB" sz="1400" b="1" dirty="0">
                <a:solidFill>
                  <a:srgbClr val="974806"/>
                </a:solidFill>
                <a:latin typeface="Calibri"/>
                <a:ea typeface="Calibri"/>
                <a:cs typeface="Calibri"/>
                <a:sym typeface="Calibri"/>
              </a:rPr>
              <a:t>(</a:t>
            </a:r>
            <a:r>
              <a:rPr lang="en-GB" sz="1400" b="1" i="1" dirty="0">
                <a:solidFill>
                  <a:srgbClr val="974806"/>
                </a:solidFill>
                <a:latin typeface="Calibri"/>
                <a:ea typeface="Calibri"/>
                <a:cs typeface="Calibri"/>
                <a:sym typeface="Calibri"/>
              </a:rPr>
              <a:t>Andrena cineraria)</a:t>
            </a:r>
            <a:endParaRPr sz="1400" dirty="0">
              <a:solidFill>
                <a:srgbClr val="974806"/>
              </a:solidFill>
              <a:latin typeface="Calibri"/>
              <a:ea typeface="Calibri"/>
              <a:cs typeface="Calibri"/>
              <a:sym typeface="Calibri"/>
            </a:endParaRPr>
          </a:p>
        </p:txBody>
      </p:sp>
      <p:sp>
        <p:nvSpPr>
          <p:cNvPr id="581" name="Google Shape;581;p32"/>
          <p:cNvSpPr/>
          <p:nvPr/>
        </p:nvSpPr>
        <p:spPr>
          <a:xfrm>
            <a:off x="539551" y="3941306"/>
            <a:ext cx="8034605" cy="175432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dirty="0">
                <a:solidFill>
                  <a:schemeClr val="dk1"/>
                </a:solidFill>
                <a:latin typeface="Calibri"/>
                <a:ea typeface="Calibri"/>
                <a:cs typeface="Calibri"/>
                <a:sym typeface="Calibri"/>
              </a:rPr>
              <a:t>Solitary bees:</a:t>
            </a:r>
            <a:r>
              <a:rPr lang="en-GB" sz="1800" dirty="0">
                <a:solidFill>
                  <a:schemeClr val="dk1"/>
                </a:solidFill>
                <a:latin typeface="Calibri"/>
                <a:ea typeface="Calibri"/>
                <a:cs typeface="Calibri"/>
                <a:sym typeface="Calibri"/>
              </a:rPr>
              <a:t> There are more than 250 species of solitary bee in Britain. They are so named because, unlike honeybees and bumblebees, they do not live together in gregarious colonies (although you may find lots living together in an aggregation!). </a:t>
            </a:r>
            <a:endParaRPr dirty="0"/>
          </a:p>
        </p:txBody>
      </p:sp>
      <p:pic>
        <p:nvPicPr>
          <p:cNvPr id="582" name="Google Shape;582;p32"/>
          <p:cNvPicPr preferRelativeResize="0"/>
          <p:nvPr/>
        </p:nvPicPr>
        <p:blipFill rotWithShape="1">
          <a:blip r:embed="rId4">
            <a:alphaModFix/>
          </a:blip>
          <a:srcRect/>
          <a:stretch/>
        </p:blipFill>
        <p:spPr>
          <a:xfrm>
            <a:off x="8139945" y="8172"/>
            <a:ext cx="752535" cy="752535"/>
          </a:xfrm>
          <a:prstGeom prst="rect">
            <a:avLst/>
          </a:prstGeom>
          <a:noFill/>
          <a:ln>
            <a:noFill/>
          </a:ln>
        </p:spPr>
      </p:pic>
      <p:sp>
        <p:nvSpPr>
          <p:cNvPr id="583" name="Google Shape;583;p32"/>
          <p:cNvSpPr/>
          <p:nvPr/>
        </p:nvSpPr>
        <p:spPr>
          <a:xfrm>
            <a:off x="569843" y="4945651"/>
            <a:ext cx="7887341"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The Ashy Mining-bee is only active in the spring and the only solitary bee to be so distinctively grey.</a:t>
            </a:r>
            <a:endParaRPr dirty="0"/>
          </a:p>
        </p:txBody>
      </p:sp>
      <p:pic>
        <p:nvPicPr>
          <p:cNvPr id="30" name="Picture 29" descr="A screenshot of a video game&#10;&#10;Description automatically generated with medium confidence">
            <a:extLst>
              <a:ext uri="{FF2B5EF4-FFF2-40B4-BE49-F238E27FC236}">
                <a16:creationId xmlns:a16="http://schemas.microsoft.com/office/drawing/2014/main" id="{05D0B48F-47AE-D64E-8C68-E9FDC7D5C163}"/>
              </a:ext>
            </a:extLst>
          </p:cNvPr>
          <p:cNvPicPr>
            <a:picLocks noChangeAspect="1"/>
          </p:cNvPicPr>
          <p:nvPr/>
        </p:nvPicPr>
        <p:blipFill>
          <a:blip r:embed="rId5"/>
          <a:stretch>
            <a:fillRect/>
          </a:stretch>
        </p:blipFill>
        <p:spPr>
          <a:xfrm>
            <a:off x="-25230" y="5517360"/>
            <a:ext cx="9179496" cy="142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601" name="Google Shape;601;p33" descr="Brimstone cut out.png"/>
          <p:cNvPicPr preferRelativeResize="0"/>
          <p:nvPr/>
        </p:nvPicPr>
        <p:blipFill rotWithShape="1">
          <a:blip r:embed="rId3">
            <a:alphaModFix/>
          </a:blip>
          <a:srcRect/>
          <a:stretch/>
        </p:blipFill>
        <p:spPr>
          <a:xfrm>
            <a:off x="5141847" y="3766883"/>
            <a:ext cx="1721461" cy="1128478"/>
          </a:xfrm>
          <a:prstGeom prst="rect">
            <a:avLst/>
          </a:prstGeom>
          <a:noFill/>
          <a:ln>
            <a:noFill/>
          </a:ln>
        </p:spPr>
      </p:pic>
      <p:pic>
        <p:nvPicPr>
          <p:cNvPr id="602" name="Google Shape;602;p33" descr="Holly Blue (male) Celastrina argiolus IN001.tif"/>
          <p:cNvPicPr preferRelativeResize="0"/>
          <p:nvPr/>
        </p:nvPicPr>
        <p:blipFill rotWithShape="1">
          <a:blip r:embed="rId4">
            <a:alphaModFix/>
          </a:blip>
          <a:srcRect/>
          <a:stretch/>
        </p:blipFill>
        <p:spPr>
          <a:xfrm>
            <a:off x="7208421" y="3816491"/>
            <a:ext cx="1599103" cy="1208655"/>
          </a:xfrm>
          <a:prstGeom prst="rect">
            <a:avLst/>
          </a:prstGeom>
          <a:noFill/>
          <a:ln>
            <a:noFill/>
          </a:ln>
        </p:spPr>
      </p:pic>
      <p:pic>
        <p:nvPicPr>
          <p:cNvPr id="603" name="Google Shape;603;p33" descr="Meadow Brown (female) Maniola jurtina  02.tif"/>
          <p:cNvPicPr preferRelativeResize="0"/>
          <p:nvPr/>
        </p:nvPicPr>
        <p:blipFill rotWithShape="1">
          <a:blip r:embed="rId5">
            <a:alphaModFix/>
          </a:blip>
          <a:srcRect/>
          <a:stretch/>
        </p:blipFill>
        <p:spPr>
          <a:xfrm>
            <a:off x="3170558" y="3744483"/>
            <a:ext cx="1748534" cy="1224579"/>
          </a:xfrm>
          <a:prstGeom prst="rect">
            <a:avLst/>
          </a:prstGeom>
          <a:noFill/>
          <a:ln>
            <a:noFill/>
          </a:ln>
        </p:spPr>
      </p:pic>
      <p:pic>
        <p:nvPicPr>
          <p:cNvPr id="604" name="Google Shape;604;p33" descr="Red admiral cut out.png"/>
          <p:cNvPicPr preferRelativeResize="0"/>
          <p:nvPr/>
        </p:nvPicPr>
        <p:blipFill rotWithShape="1">
          <a:blip r:embed="rId6">
            <a:alphaModFix/>
          </a:blip>
          <a:srcRect/>
          <a:stretch/>
        </p:blipFill>
        <p:spPr>
          <a:xfrm>
            <a:off x="1102668" y="3672475"/>
            <a:ext cx="1749728" cy="1346909"/>
          </a:xfrm>
          <a:prstGeom prst="rect">
            <a:avLst/>
          </a:prstGeom>
          <a:noFill/>
          <a:ln>
            <a:noFill/>
          </a:ln>
        </p:spPr>
      </p:pic>
      <p:pic>
        <p:nvPicPr>
          <p:cNvPr id="605" name="Google Shape;605;p33" descr="Small Tortoiseshell (Aglais urticae) 01.tif"/>
          <p:cNvPicPr preferRelativeResize="0"/>
          <p:nvPr/>
        </p:nvPicPr>
        <p:blipFill rotWithShape="1">
          <a:blip r:embed="rId7">
            <a:alphaModFix/>
          </a:blip>
          <a:srcRect/>
          <a:stretch/>
        </p:blipFill>
        <p:spPr>
          <a:xfrm>
            <a:off x="251520" y="1091208"/>
            <a:ext cx="3096344" cy="2486841"/>
          </a:xfrm>
          <a:prstGeom prst="rect">
            <a:avLst/>
          </a:prstGeom>
          <a:noFill/>
          <a:ln>
            <a:noFill/>
          </a:ln>
        </p:spPr>
      </p:pic>
      <p:sp>
        <p:nvSpPr>
          <p:cNvPr id="609" name="Google Shape;609;p33"/>
          <p:cNvSpPr/>
          <p:nvPr/>
        </p:nvSpPr>
        <p:spPr>
          <a:xfrm>
            <a:off x="1246684" y="4968619"/>
            <a:ext cx="158383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974806"/>
                </a:solidFill>
                <a:latin typeface="Calibri"/>
                <a:ea typeface="Calibri"/>
                <a:cs typeface="Calibri"/>
                <a:sym typeface="Calibri"/>
              </a:rPr>
              <a:t>Red Admiral</a:t>
            </a:r>
            <a:endParaRPr/>
          </a:p>
          <a:p>
            <a:pPr marL="0" marR="0" lvl="0" indent="0" algn="l" rtl="0">
              <a:spcBef>
                <a:spcPts val="0"/>
              </a:spcBef>
              <a:spcAft>
                <a:spcPts val="0"/>
              </a:spcAft>
              <a:buNone/>
            </a:pPr>
            <a:r>
              <a:rPr lang="en-GB" sz="1400" b="1">
                <a:solidFill>
                  <a:srgbClr val="974806"/>
                </a:solidFill>
                <a:latin typeface="Calibri"/>
                <a:ea typeface="Calibri"/>
                <a:cs typeface="Calibri"/>
                <a:sym typeface="Calibri"/>
              </a:rPr>
              <a:t>(</a:t>
            </a:r>
            <a:r>
              <a:rPr lang="en-GB" sz="1400" b="1" i="1">
                <a:solidFill>
                  <a:srgbClr val="974806"/>
                </a:solidFill>
                <a:latin typeface="Calibri"/>
                <a:ea typeface="Calibri"/>
                <a:cs typeface="Calibri"/>
                <a:sym typeface="Calibri"/>
              </a:rPr>
              <a:t>Vanessa atalanta)</a:t>
            </a:r>
            <a:endParaRPr sz="1400">
              <a:solidFill>
                <a:srgbClr val="974806"/>
              </a:solidFill>
              <a:latin typeface="Calibri"/>
              <a:ea typeface="Calibri"/>
              <a:cs typeface="Calibri"/>
              <a:sym typeface="Calibri"/>
            </a:endParaRPr>
          </a:p>
        </p:txBody>
      </p:sp>
      <p:sp>
        <p:nvSpPr>
          <p:cNvPr id="610" name="Google Shape;610;p33"/>
          <p:cNvSpPr/>
          <p:nvPr/>
        </p:nvSpPr>
        <p:spPr>
          <a:xfrm>
            <a:off x="3334916" y="4968619"/>
            <a:ext cx="146226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974806"/>
                </a:solidFill>
                <a:latin typeface="Calibri"/>
                <a:ea typeface="Calibri"/>
                <a:cs typeface="Calibri"/>
                <a:sym typeface="Calibri"/>
              </a:rPr>
              <a:t>Meadow Brown </a:t>
            </a:r>
            <a:endParaRPr/>
          </a:p>
          <a:p>
            <a:pPr marL="0" marR="0" lvl="0" indent="0" algn="l" rtl="0">
              <a:spcBef>
                <a:spcPts val="0"/>
              </a:spcBef>
              <a:spcAft>
                <a:spcPts val="0"/>
              </a:spcAft>
              <a:buNone/>
            </a:pPr>
            <a:r>
              <a:rPr lang="en-GB" sz="1400" b="1">
                <a:solidFill>
                  <a:srgbClr val="974806"/>
                </a:solidFill>
                <a:latin typeface="Calibri"/>
                <a:ea typeface="Calibri"/>
                <a:cs typeface="Calibri"/>
                <a:sym typeface="Calibri"/>
              </a:rPr>
              <a:t>(</a:t>
            </a:r>
            <a:r>
              <a:rPr lang="en-GB" sz="1400" b="1" i="1">
                <a:solidFill>
                  <a:srgbClr val="974806"/>
                </a:solidFill>
                <a:latin typeface="Calibri"/>
                <a:ea typeface="Calibri"/>
                <a:cs typeface="Calibri"/>
                <a:sym typeface="Calibri"/>
              </a:rPr>
              <a:t>Maniola jurtina)</a:t>
            </a:r>
            <a:endParaRPr sz="1400">
              <a:solidFill>
                <a:srgbClr val="974806"/>
              </a:solidFill>
              <a:latin typeface="Calibri"/>
              <a:ea typeface="Calibri"/>
              <a:cs typeface="Calibri"/>
              <a:sym typeface="Calibri"/>
            </a:endParaRPr>
          </a:p>
        </p:txBody>
      </p:sp>
      <p:sp>
        <p:nvSpPr>
          <p:cNvPr id="611" name="Google Shape;611;p33"/>
          <p:cNvSpPr/>
          <p:nvPr/>
        </p:nvSpPr>
        <p:spPr>
          <a:xfrm>
            <a:off x="5207124" y="4968619"/>
            <a:ext cx="1776897"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974806"/>
                </a:solidFill>
                <a:latin typeface="Calibri"/>
                <a:ea typeface="Calibri"/>
                <a:cs typeface="Calibri"/>
                <a:sym typeface="Calibri"/>
              </a:rPr>
              <a:t>Brimstone</a:t>
            </a:r>
            <a:endParaRPr/>
          </a:p>
          <a:p>
            <a:pPr marL="0" marR="0" lvl="0" indent="0" algn="l" rtl="0">
              <a:spcBef>
                <a:spcPts val="0"/>
              </a:spcBef>
              <a:spcAft>
                <a:spcPts val="0"/>
              </a:spcAft>
              <a:buNone/>
            </a:pPr>
            <a:r>
              <a:rPr lang="en-GB" sz="1400" b="1">
                <a:solidFill>
                  <a:srgbClr val="974806"/>
                </a:solidFill>
                <a:latin typeface="Calibri"/>
                <a:ea typeface="Calibri"/>
                <a:cs typeface="Calibri"/>
                <a:sym typeface="Calibri"/>
              </a:rPr>
              <a:t>(</a:t>
            </a:r>
            <a:r>
              <a:rPr lang="en-GB" sz="1400" b="1" i="1">
                <a:solidFill>
                  <a:srgbClr val="974806"/>
                </a:solidFill>
                <a:latin typeface="Calibri"/>
                <a:ea typeface="Calibri"/>
                <a:cs typeface="Calibri"/>
                <a:sym typeface="Calibri"/>
              </a:rPr>
              <a:t>Gonepteryx rhamni)</a:t>
            </a:r>
            <a:endParaRPr sz="1400">
              <a:solidFill>
                <a:srgbClr val="974806"/>
              </a:solidFill>
              <a:latin typeface="Calibri"/>
              <a:ea typeface="Calibri"/>
              <a:cs typeface="Calibri"/>
              <a:sym typeface="Calibri"/>
            </a:endParaRPr>
          </a:p>
        </p:txBody>
      </p:sp>
      <p:sp>
        <p:nvSpPr>
          <p:cNvPr id="612" name="Google Shape;612;p33"/>
          <p:cNvSpPr/>
          <p:nvPr/>
        </p:nvSpPr>
        <p:spPr>
          <a:xfrm>
            <a:off x="7223348" y="4968619"/>
            <a:ext cx="172624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974806"/>
                </a:solidFill>
                <a:latin typeface="Calibri"/>
                <a:ea typeface="Calibri"/>
                <a:cs typeface="Calibri"/>
                <a:sym typeface="Calibri"/>
              </a:rPr>
              <a:t>Holly Blue</a:t>
            </a:r>
            <a:endParaRPr/>
          </a:p>
          <a:p>
            <a:pPr marL="0" marR="0" lvl="0" indent="0" algn="l" rtl="0">
              <a:spcBef>
                <a:spcPts val="0"/>
              </a:spcBef>
              <a:spcAft>
                <a:spcPts val="0"/>
              </a:spcAft>
              <a:buNone/>
            </a:pPr>
            <a:r>
              <a:rPr lang="en-GB" sz="1400" b="1">
                <a:solidFill>
                  <a:srgbClr val="974806"/>
                </a:solidFill>
                <a:latin typeface="Calibri"/>
                <a:ea typeface="Calibri"/>
                <a:cs typeface="Calibri"/>
                <a:sym typeface="Calibri"/>
              </a:rPr>
              <a:t>(</a:t>
            </a:r>
            <a:r>
              <a:rPr lang="en-GB" sz="1400" b="1" i="1">
                <a:solidFill>
                  <a:srgbClr val="974806"/>
                </a:solidFill>
                <a:latin typeface="Calibri"/>
                <a:ea typeface="Calibri"/>
                <a:cs typeface="Calibri"/>
                <a:sym typeface="Calibri"/>
              </a:rPr>
              <a:t>Celastrina argiolus)</a:t>
            </a:r>
            <a:endParaRPr sz="1400">
              <a:solidFill>
                <a:srgbClr val="974806"/>
              </a:solidFill>
              <a:latin typeface="Calibri"/>
              <a:ea typeface="Calibri"/>
              <a:cs typeface="Calibri"/>
              <a:sym typeface="Calibri"/>
            </a:endParaRPr>
          </a:p>
        </p:txBody>
      </p:sp>
      <p:grpSp>
        <p:nvGrpSpPr>
          <p:cNvPr id="613" name="Google Shape;613;p33"/>
          <p:cNvGrpSpPr/>
          <p:nvPr/>
        </p:nvGrpSpPr>
        <p:grpSpPr>
          <a:xfrm>
            <a:off x="2483768" y="1268323"/>
            <a:ext cx="5832648" cy="2125980"/>
            <a:chOff x="2555776" y="1085255"/>
            <a:chExt cx="5832648" cy="2125980"/>
          </a:xfrm>
        </p:grpSpPr>
        <p:cxnSp>
          <p:nvCxnSpPr>
            <p:cNvPr id="614" name="Google Shape;614;p33"/>
            <p:cNvCxnSpPr/>
            <p:nvPr/>
          </p:nvCxnSpPr>
          <p:spPr>
            <a:xfrm rot="10800000">
              <a:off x="2555776" y="1268760"/>
              <a:ext cx="2304256" cy="0"/>
            </a:xfrm>
            <a:prstGeom prst="straightConnector1">
              <a:avLst/>
            </a:prstGeom>
            <a:noFill/>
            <a:ln w="9525" cap="flat" cmpd="sng">
              <a:solidFill>
                <a:srgbClr val="E36C09"/>
              </a:solidFill>
              <a:prstDash val="solid"/>
              <a:round/>
              <a:headEnd type="none" w="sm" len="sm"/>
              <a:tailEnd type="stealth" w="med" len="med"/>
            </a:ln>
          </p:spPr>
        </p:cxnSp>
        <p:cxnSp>
          <p:nvCxnSpPr>
            <p:cNvPr id="615" name="Google Shape;615;p33"/>
            <p:cNvCxnSpPr/>
            <p:nvPr/>
          </p:nvCxnSpPr>
          <p:spPr>
            <a:xfrm rot="10800000">
              <a:off x="3059832" y="2132856"/>
              <a:ext cx="1800200" cy="0"/>
            </a:xfrm>
            <a:prstGeom prst="straightConnector1">
              <a:avLst/>
            </a:prstGeom>
            <a:noFill/>
            <a:ln w="9525" cap="flat" cmpd="sng">
              <a:solidFill>
                <a:srgbClr val="E36C09"/>
              </a:solidFill>
              <a:prstDash val="solid"/>
              <a:round/>
              <a:headEnd type="none" w="sm" len="sm"/>
              <a:tailEnd type="stealth" w="med" len="med"/>
            </a:ln>
          </p:spPr>
        </p:cxnSp>
        <p:sp>
          <p:nvSpPr>
            <p:cNvPr id="616" name="Google Shape;616;p33"/>
            <p:cNvSpPr txBox="1"/>
            <p:nvPr/>
          </p:nvSpPr>
          <p:spPr>
            <a:xfrm>
              <a:off x="4860032" y="1085255"/>
              <a:ext cx="2843808"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Clubbed antennae</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sp>
          <p:nvSpPr>
            <p:cNvPr id="617" name="Google Shape;617;p33"/>
            <p:cNvSpPr txBox="1"/>
            <p:nvPr/>
          </p:nvSpPr>
          <p:spPr>
            <a:xfrm>
              <a:off x="4860032" y="1949351"/>
              <a:ext cx="3528392" cy="12618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Butterflies GENERALLY rest with their wings closed vertically over their body BUT NOT ALWAYS, and certainly not on sunny days when they are basking </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grpSp>
      <p:sp>
        <p:nvSpPr>
          <p:cNvPr id="32" name="Google Shape;591;p33">
            <a:extLst>
              <a:ext uri="{FF2B5EF4-FFF2-40B4-BE49-F238E27FC236}">
                <a16:creationId xmlns:a16="http://schemas.microsoft.com/office/drawing/2014/main" id="{6B3664CC-80FC-3647-B17B-D9253104220D}"/>
              </a:ext>
            </a:extLst>
          </p:cNvPr>
          <p:cNvSpPr txBox="1"/>
          <p:nvPr/>
        </p:nvSpPr>
        <p:spPr>
          <a:xfrm>
            <a:off x="2411416" y="142617"/>
            <a:ext cx="6696743" cy="584775"/>
          </a:xfrm>
          <a:prstGeom prst="rect">
            <a:avLst/>
          </a:prstGeom>
          <a:noFill/>
          <a:ln>
            <a:noFill/>
          </a:ln>
        </p:spPr>
        <p:txBody>
          <a:bodyPr spcFirstLastPara="1" wrap="square" lIns="91425" tIns="45700" rIns="91425" bIns="45700" anchor="t" anchorCtr="0">
            <a:noAutofit/>
          </a:bodyPr>
          <a:lstStyle/>
          <a:p>
            <a:pPr lvl="0"/>
            <a:r>
              <a:rPr lang="en-GB" sz="3200" dirty="0">
                <a:solidFill>
                  <a:schemeClr val="tx1"/>
                </a:solidFill>
                <a:latin typeface="Calibri" panose="020F0502020204030204" pitchFamily="34" charset="0"/>
                <a:cs typeface="Calibri" panose="020F0502020204030204" pitchFamily="34" charset="0"/>
              </a:rPr>
              <a:t>Pollinator Groups: Butterflies</a:t>
            </a:r>
          </a:p>
        </p:txBody>
      </p:sp>
      <p:pic>
        <p:nvPicPr>
          <p:cNvPr id="33" name="Picture 32" descr="A screenshot of a video game&#10;&#10;Description automatically generated with medium confidence">
            <a:extLst>
              <a:ext uri="{FF2B5EF4-FFF2-40B4-BE49-F238E27FC236}">
                <a16:creationId xmlns:a16="http://schemas.microsoft.com/office/drawing/2014/main" id="{FC8CE227-C232-BE4F-B442-CDFF6BC29DBE}"/>
              </a:ext>
            </a:extLst>
          </p:cNvPr>
          <p:cNvPicPr>
            <a:picLocks noChangeAspect="1"/>
          </p:cNvPicPr>
          <p:nvPr/>
        </p:nvPicPr>
        <p:blipFill>
          <a:blip r:embed="rId8"/>
          <a:stretch>
            <a:fillRect/>
          </a:stretch>
        </p:blipFill>
        <p:spPr>
          <a:xfrm>
            <a:off x="-52287" y="5463351"/>
            <a:ext cx="9179496" cy="1422822"/>
          </a:xfrm>
          <a:prstGeom prst="rect">
            <a:avLst/>
          </a:prstGeom>
        </p:spPr>
      </p:pic>
      <p:sp>
        <p:nvSpPr>
          <p:cNvPr id="34" name="Google Shape;759;p38">
            <a:extLst>
              <a:ext uri="{FF2B5EF4-FFF2-40B4-BE49-F238E27FC236}">
                <a16:creationId xmlns:a16="http://schemas.microsoft.com/office/drawing/2014/main" id="{B3A9DFD8-61FD-E94C-BF50-1D6946E68F60}"/>
              </a:ext>
            </a:extLst>
          </p:cNvPr>
          <p:cNvSpPr/>
          <p:nvPr/>
        </p:nvSpPr>
        <p:spPr>
          <a:xfrm>
            <a:off x="194410" y="3653398"/>
            <a:ext cx="8803650" cy="1838442"/>
          </a:xfrm>
          <a:prstGeom prst="rect">
            <a:avLst/>
          </a:prstGeom>
          <a:noFill/>
          <a:ln w="254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760;p38">
            <a:extLst>
              <a:ext uri="{FF2B5EF4-FFF2-40B4-BE49-F238E27FC236}">
                <a16:creationId xmlns:a16="http://schemas.microsoft.com/office/drawing/2014/main" id="{00EE1C53-6D08-E449-B50F-8440124DCB74}"/>
              </a:ext>
            </a:extLst>
          </p:cNvPr>
          <p:cNvSpPr txBox="1"/>
          <p:nvPr/>
        </p:nvSpPr>
        <p:spPr>
          <a:xfrm>
            <a:off x="262282" y="3755166"/>
            <a:ext cx="1583832" cy="12617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dirty="0">
                <a:solidFill>
                  <a:srgbClr val="E36C09"/>
                </a:solidFill>
                <a:latin typeface="Arial"/>
                <a:ea typeface="Arial"/>
                <a:cs typeface="Arial"/>
                <a:sym typeface="Arial"/>
              </a:rPr>
              <a:t>Species Examples</a:t>
            </a:r>
            <a:endParaRPr sz="2000" b="1" dirty="0">
              <a:solidFill>
                <a:schemeClr val="dk1"/>
              </a:solidFill>
              <a:latin typeface="Arial"/>
              <a:ea typeface="Arial"/>
              <a:cs typeface="Arial"/>
              <a:sym typeface="Arial"/>
            </a:endParaRPr>
          </a:p>
          <a:p>
            <a:pPr marL="0" marR="0" lvl="0" indent="0" algn="l" rtl="0">
              <a:spcBef>
                <a:spcPts val="0"/>
              </a:spcBef>
              <a:spcAft>
                <a:spcPts val="0"/>
              </a:spcAft>
              <a:buNone/>
            </a:pPr>
            <a:endParaRPr sz="2000" b="1" dirty="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24" name="Google Shape;624;p34"/>
          <p:cNvGrpSpPr/>
          <p:nvPr/>
        </p:nvGrpSpPr>
        <p:grpSpPr>
          <a:xfrm>
            <a:off x="251520" y="618545"/>
            <a:ext cx="8064896" cy="2898428"/>
            <a:chOff x="251520" y="448412"/>
            <a:chExt cx="8064896" cy="2898428"/>
          </a:xfrm>
        </p:grpSpPr>
        <p:pic>
          <p:nvPicPr>
            <p:cNvPr id="625" name="Google Shape;625;p34" descr="Silver Y (Autographa gamma) 01.tif"/>
            <p:cNvPicPr preferRelativeResize="0"/>
            <p:nvPr/>
          </p:nvPicPr>
          <p:blipFill rotWithShape="1">
            <a:blip r:embed="rId3">
              <a:alphaModFix/>
            </a:blip>
            <a:srcRect/>
            <a:stretch/>
          </p:blipFill>
          <p:spPr>
            <a:xfrm>
              <a:off x="251520" y="448412"/>
              <a:ext cx="3924750" cy="2898428"/>
            </a:xfrm>
            <a:prstGeom prst="rect">
              <a:avLst/>
            </a:prstGeom>
            <a:noFill/>
            <a:ln>
              <a:noFill/>
            </a:ln>
          </p:spPr>
        </p:pic>
        <p:cxnSp>
          <p:nvCxnSpPr>
            <p:cNvPr id="626" name="Google Shape;626;p34"/>
            <p:cNvCxnSpPr/>
            <p:nvPr/>
          </p:nvCxnSpPr>
          <p:spPr>
            <a:xfrm rot="10800000">
              <a:off x="3275856" y="1196752"/>
              <a:ext cx="1944216" cy="0"/>
            </a:xfrm>
            <a:prstGeom prst="straightConnector1">
              <a:avLst/>
            </a:prstGeom>
            <a:noFill/>
            <a:ln w="9525" cap="flat" cmpd="sng">
              <a:solidFill>
                <a:srgbClr val="E36C09"/>
              </a:solidFill>
              <a:prstDash val="solid"/>
              <a:round/>
              <a:headEnd type="none" w="sm" len="sm"/>
              <a:tailEnd type="stealth" w="med" len="med"/>
            </a:ln>
          </p:spPr>
        </p:cxnSp>
        <p:sp>
          <p:nvSpPr>
            <p:cNvPr id="627" name="Google Shape;627;p34"/>
            <p:cNvSpPr txBox="1"/>
            <p:nvPr/>
          </p:nvSpPr>
          <p:spPr>
            <a:xfrm>
              <a:off x="5220072" y="1013247"/>
              <a:ext cx="2843808"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Most species have feathered antennae</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sp>
          <p:nvSpPr>
            <p:cNvPr id="628" name="Google Shape;628;p34"/>
            <p:cNvSpPr txBox="1"/>
            <p:nvPr/>
          </p:nvSpPr>
          <p:spPr>
            <a:xfrm>
              <a:off x="5220072" y="1844824"/>
              <a:ext cx="3096344"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Some species rest with their wings open, BUT MANY DO NOT</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grpSp>
      <p:sp>
        <p:nvSpPr>
          <p:cNvPr id="631" name="Google Shape;631;p34"/>
          <p:cNvSpPr txBox="1"/>
          <p:nvPr/>
        </p:nvSpPr>
        <p:spPr>
          <a:xfrm>
            <a:off x="2260003" y="319725"/>
            <a:ext cx="6768752" cy="584775"/>
          </a:xfrm>
          <a:prstGeom prst="rect">
            <a:avLst/>
          </a:prstGeom>
          <a:noFill/>
          <a:ln>
            <a:noFill/>
          </a:ln>
        </p:spPr>
        <p:txBody>
          <a:bodyPr spcFirstLastPara="1" wrap="square" lIns="91425" tIns="45700" rIns="91425" bIns="45700" anchor="t" anchorCtr="0">
            <a:noAutofit/>
          </a:bodyPr>
          <a:lstStyle/>
          <a:p>
            <a:pPr lvl="0"/>
            <a:r>
              <a:rPr lang="en-GB" sz="3200" dirty="0">
                <a:solidFill>
                  <a:schemeClr val="tx1"/>
                </a:solidFill>
                <a:latin typeface="Calibri" panose="020F0502020204030204" pitchFamily="34" charset="0"/>
                <a:cs typeface="Calibri" panose="020F0502020204030204" pitchFamily="34" charset="0"/>
              </a:rPr>
              <a:t>Pollinator Groups: Moths</a:t>
            </a:r>
          </a:p>
        </p:txBody>
      </p:sp>
      <p:pic>
        <p:nvPicPr>
          <p:cNvPr id="641" name="Google Shape;641;p34" descr="Six-Spot Burnet Moth (Zygaena filipendulae) IN001.tif"/>
          <p:cNvPicPr preferRelativeResize="0"/>
          <p:nvPr/>
        </p:nvPicPr>
        <p:blipFill rotWithShape="1">
          <a:blip r:embed="rId4">
            <a:alphaModFix/>
          </a:blip>
          <a:srcRect t="15664" b="13909"/>
          <a:stretch/>
        </p:blipFill>
        <p:spPr>
          <a:xfrm>
            <a:off x="1913986" y="4243435"/>
            <a:ext cx="1856727" cy="1133727"/>
          </a:xfrm>
          <a:prstGeom prst="rect">
            <a:avLst/>
          </a:prstGeom>
          <a:noFill/>
          <a:ln>
            <a:noFill/>
          </a:ln>
        </p:spPr>
      </p:pic>
      <p:sp>
        <p:nvSpPr>
          <p:cNvPr id="645" name="Google Shape;645;p34"/>
          <p:cNvSpPr/>
          <p:nvPr/>
        </p:nvSpPr>
        <p:spPr>
          <a:xfrm>
            <a:off x="1970390" y="3714381"/>
            <a:ext cx="1856727"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400" b="1" dirty="0">
                <a:solidFill>
                  <a:srgbClr val="974806"/>
                </a:solidFill>
                <a:latin typeface="Calibri"/>
                <a:ea typeface="Calibri"/>
                <a:cs typeface="Calibri"/>
                <a:sym typeface="Calibri"/>
              </a:rPr>
              <a:t>Six-spot Burnet </a:t>
            </a:r>
            <a:endParaRPr dirty="0"/>
          </a:p>
          <a:p>
            <a:pPr marL="0" marR="0" lvl="0" indent="0" algn="ctr" rtl="0">
              <a:spcBef>
                <a:spcPts val="0"/>
              </a:spcBef>
              <a:spcAft>
                <a:spcPts val="0"/>
              </a:spcAft>
              <a:buNone/>
            </a:pPr>
            <a:r>
              <a:rPr lang="en-GB" sz="1400" b="1" dirty="0">
                <a:solidFill>
                  <a:srgbClr val="974806"/>
                </a:solidFill>
                <a:latin typeface="Calibri"/>
                <a:ea typeface="Calibri"/>
                <a:cs typeface="Calibri"/>
                <a:sym typeface="Calibri"/>
              </a:rPr>
              <a:t>(</a:t>
            </a:r>
            <a:r>
              <a:rPr lang="en-GB" sz="1400" b="1" i="1" dirty="0" err="1">
                <a:solidFill>
                  <a:srgbClr val="974806"/>
                </a:solidFill>
                <a:latin typeface="Calibri"/>
                <a:ea typeface="Calibri"/>
                <a:cs typeface="Calibri"/>
                <a:sym typeface="Calibri"/>
              </a:rPr>
              <a:t>Zygaena</a:t>
            </a:r>
            <a:r>
              <a:rPr lang="en-GB" sz="1400" b="1" i="1" dirty="0">
                <a:solidFill>
                  <a:srgbClr val="974806"/>
                </a:solidFill>
                <a:latin typeface="Calibri"/>
                <a:ea typeface="Calibri"/>
                <a:cs typeface="Calibri"/>
                <a:sym typeface="Calibri"/>
              </a:rPr>
              <a:t> </a:t>
            </a:r>
            <a:r>
              <a:rPr lang="en-GB" sz="1400" b="1" i="1" dirty="0" err="1">
                <a:solidFill>
                  <a:srgbClr val="974806"/>
                </a:solidFill>
                <a:latin typeface="Calibri"/>
                <a:ea typeface="Calibri"/>
                <a:cs typeface="Calibri"/>
                <a:sym typeface="Calibri"/>
              </a:rPr>
              <a:t>filipendulae</a:t>
            </a:r>
            <a:r>
              <a:rPr lang="en-GB" sz="1400" b="1" i="1" dirty="0">
                <a:solidFill>
                  <a:srgbClr val="974806"/>
                </a:solidFill>
                <a:latin typeface="Calibri"/>
                <a:ea typeface="Calibri"/>
                <a:cs typeface="Calibri"/>
                <a:sym typeface="Calibri"/>
              </a:rPr>
              <a:t>)</a:t>
            </a:r>
            <a:endParaRPr sz="1400" dirty="0">
              <a:solidFill>
                <a:srgbClr val="974806"/>
              </a:solidFill>
              <a:latin typeface="Calibri"/>
              <a:ea typeface="Calibri"/>
              <a:cs typeface="Calibri"/>
              <a:sym typeface="Calibri"/>
            </a:endParaRPr>
          </a:p>
        </p:txBody>
      </p:sp>
      <p:cxnSp>
        <p:nvCxnSpPr>
          <p:cNvPr id="646" name="Google Shape;646;p34"/>
          <p:cNvCxnSpPr/>
          <p:nvPr/>
        </p:nvCxnSpPr>
        <p:spPr>
          <a:xfrm rot="10800000">
            <a:off x="3419872" y="2540633"/>
            <a:ext cx="1800200" cy="0"/>
          </a:xfrm>
          <a:prstGeom prst="straightConnector1">
            <a:avLst/>
          </a:prstGeom>
          <a:noFill/>
          <a:ln w="9525" cap="flat" cmpd="sng">
            <a:solidFill>
              <a:srgbClr val="E36C09"/>
            </a:solidFill>
            <a:prstDash val="solid"/>
            <a:round/>
            <a:headEnd type="none" w="sm" len="sm"/>
            <a:tailEnd type="stealth" w="med" len="med"/>
          </a:ln>
        </p:spPr>
      </p:cxnSp>
      <p:sp>
        <p:nvSpPr>
          <p:cNvPr id="647" name="Google Shape;647;p34"/>
          <p:cNvSpPr txBox="1"/>
          <p:nvPr/>
        </p:nvSpPr>
        <p:spPr>
          <a:xfrm>
            <a:off x="511091" y="2989637"/>
            <a:ext cx="8374161" cy="745819"/>
          </a:xfrm>
          <a:prstGeom prst="rect">
            <a:avLst/>
          </a:prstGeom>
          <a:solidFill>
            <a:schemeClr val="lt1"/>
          </a:solidFill>
          <a:ln>
            <a:noFill/>
          </a:ln>
        </p:spPr>
        <p:txBody>
          <a:bodyPr spcFirstLastPara="1" wrap="square" lIns="91425" tIns="45700" rIns="91425" bIns="45700" anchor="t" anchorCtr="0">
            <a:noAutofit/>
          </a:bodyPr>
          <a:lstStyle/>
          <a:p>
            <a:pPr marL="0" marR="0" lvl="1" indent="0" algn="l" rtl="0">
              <a:spcBef>
                <a:spcPts val="0"/>
              </a:spcBef>
              <a:spcAft>
                <a:spcPts val="0"/>
              </a:spcAft>
              <a:buNone/>
            </a:pPr>
            <a:r>
              <a:rPr lang="en-GB" sz="1800" b="0" i="0" u="none" strike="noStrike" cap="none" dirty="0">
                <a:solidFill>
                  <a:schemeClr val="dk1"/>
                </a:solidFill>
                <a:latin typeface="Calibri"/>
                <a:ea typeface="Calibri"/>
                <a:cs typeface="Calibri"/>
                <a:sym typeface="Calibri"/>
              </a:rPr>
              <a:t>There are approximately 2,500 species of moth in the UK.</a:t>
            </a:r>
            <a:endParaRPr dirty="0"/>
          </a:p>
          <a:p>
            <a:pPr marL="0" marR="0" lvl="0" indent="0" algn="l" rtl="0">
              <a:spcBef>
                <a:spcPts val="0"/>
              </a:spcBef>
              <a:spcAft>
                <a:spcPts val="0"/>
              </a:spcAft>
              <a:buNone/>
            </a:pPr>
            <a:r>
              <a:rPr lang="en-GB" sz="1800" dirty="0">
                <a:solidFill>
                  <a:schemeClr val="dk1"/>
                </a:solidFill>
                <a:latin typeface="Calibri"/>
                <a:ea typeface="Calibri"/>
                <a:cs typeface="Calibri"/>
                <a:sym typeface="Calibri"/>
              </a:rPr>
              <a:t>Many are important pollinators and potential food for other animals.</a:t>
            </a:r>
            <a:endParaRPr sz="1800" b="1" dirty="0">
              <a:solidFill>
                <a:schemeClr val="dk1"/>
              </a:solidFill>
              <a:latin typeface="Calibri"/>
              <a:ea typeface="Calibri"/>
              <a:cs typeface="Calibri"/>
              <a:sym typeface="Calibri"/>
            </a:endParaRPr>
          </a:p>
        </p:txBody>
      </p:sp>
      <p:sp>
        <p:nvSpPr>
          <p:cNvPr id="649" name="Google Shape;649;p34"/>
          <p:cNvSpPr/>
          <p:nvPr/>
        </p:nvSpPr>
        <p:spPr>
          <a:xfrm>
            <a:off x="4516749" y="3915805"/>
            <a:ext cx="4387162"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The Six-spot Burnet is associated with really good grassland habitat</a:t>
            </a:r>
          </a:p>
          <a:p>
            <a:pPr lvl="0"/>
            <a:r>
              <a:rPr lang="en-GB" sz="1800" dirty="0">
                <a:solidFill>
                  <a:schemeClr val="dk1"/>
                </a:solidFill>
                <a:latin typeface="Calibri"/>
                <a:ea typeface="Calibri"/>
                <a:cs typeface="Calibri"/>
                <a:sym typeface="Calibri"/>
              </a:rPr>
              <a:t>There is a much rarer Narrow-bordered Five-spot version! </a:t>
            </a:r>
            <a:r>
              <a:rPr lang="en-GB" dirty="0">
                <a:solidFill>
                  <a:schemeClr val="dk1"/>
                </a:solidFill>
                <a:latin typeface="Calibri"/>
                <a:ea typeface="Calibri"/>
                <a:cs typeface="Calibri"/>
                <a:sym typeface="Calibri"/>
              </a:rPr>
              <a:t>… check the spots! </a:t>
            </a:r>
            <a:endParaRPr dirty="0"/>
          </a:p>
        </p:txBody>
      </p:sp>
      <p:pic>
        <p:nvPicPr>
          <p:cNvPr id="28" name="Picture 27" descr="A screenshot of a video game&#10;&#10;Description automatically generated with medium confidence">
            <a:extLst>
              <a:ext uri="{FF2B5EF4-FFF2-40B4-BE49-F238E27FC236}">
                <a16:creationId xmlns:a16="http://schemas.microsoft.com/office/drawing/2014/main" id="{884B33F6-4687-2C4F-87B1-1E7A2B2509CD}"/>
              </a:ext>
            </a:extLst>
          </p:cNvPr>
          <p:cNvPicPr>
            <a:picLocks noChangeAspect="1"/>
          </p:cNvPicPr>
          <p:nvPr/>
        </p:nvPicPr>
        <p:blipFill>
          <a:blip r:embed="rId5"/>
          <a:stretch>
            <a:fillRect/>
          </a:stretch>
        </p:blipFill>
        <p:spPr>
          <a:xfrm>
            <a:off x="-50292" y="5448015"/>
            <a:ext cx="9179496" cy="1422822"/>
          </a:xfrm>
          <a:prstGeom prst="rect">
            <a:avLst/>
          </a:prstGeom>
        </p:spPr>
      </p:pic>
      <p:sp>
        <p:nvSpPr>
          <p:cNvPr id="29" name="Google Shape;759;p38">
            <a:extLst>
              <a:ext uri="{FF2B5EF4-FFF2-40B4-BE49-F238E27FC236}">
                <a16:creationId xmlns:a16="http://schemas.microsoft.com/office/drawing/2014/main" id="{5A01CFDE-E9FF-0546-9468-207B18B5131C}"/>
              </a:ext>
            </a:extLst>
          </p:cNvPr>
          <p:cNvSpPr/>
          <p:nvPr/>
        </p:nvSpPr>
        <p:spPr>
          <a:xfrm>
            <a:off x="194410" y="3653398"/>
            <a:ext cx="8803650" cy="1704809"/>
          </a:xfrm>
          <a:prstGeom prst="rect">
            <a:avLst/>
          </a:prstGeom>
          <a:noFill/>
          <a:ln w="254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760;p38">
            <a:extLst>
              <a:ext uri="{FF2B5EF4-FFF2-40B4-BE49-F238E27FC236}">
                <a16:creationId xmlns:a16="http://schemas.microsoft.com/office/drawing/2014/main" id="{3872F3E1-7F85-AE48-A529-12C8CBBCF30F}"/>
              </a:ext>
            </a:extLst>
          </p:cNvPr>
          <p:cNvSpPr txBox="1"/>
          <p:nvPr/>
        </p:nvSpPr>
        <p:spPr>
          <a:xfrm>
            <a:off x="262282" y="3755166"/>
            <a:ext cx="1583832" cy="126177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dirty="0">
                <a:solidFill>
                  <a:srgbClr val="E36C09"/>
                </a:solidFill>
                <a:latin typeface="Arial"/>
                <a:ea typeface="Arial"/>
                <a:cs typeface="Arial"/>
                <a:sym typeface="Arial"/>
              </a:rPr>
              <a:t>Species Example</a:t>
            </a:r>
            <a:endParaRPr sz="2000" b="1" dirty="0">
              <a:solidFill>
                <a:schemeClr val="dk1"/>
              </a:solidFill>
              <a:latin typeface="Arial"/>
              <a:ea typeface="Arial"/>
              <a:cs typeface="Arial"/>
              <a:sym typeface="Arial"/>
            </a:endParaRPr>
          </a:p>
          <a:p>
            <a:pPr marL="0" marR="0" lvl="0" indent="0" algn="l" rtl="0">
              <a:spcBef>
                <a:spcPts val="0"/>
              </a:spcBef>
              <a:spcAft>
                <a:spcPts val="0"/>
              </a:spcAft>
              <a:buNone/>
            </a:pPr>
            <a:endParaRPr sz="2000" b="1"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grpSp>
        <p:nvGrpSpPr>
          <p:cNvPr id="683" name="Google Shape;683;p36"/>
          <p:cNvGrpSpPr/>
          <p:nvPr/>
        </p:nvGrpSpPr>
        <p:grpSpPr>
          <a:xfrm>
            <a:off x="395535" y="955576"/>
            <a:ext cx="6176715" cy="2880320"/>
            <a:chOff x="395535" y="548680"/>
            <a:chExt cx="7200801" cy="2880320"/>
          </a:xfrm>
        </p:grpSpPr>
        <p:pic>
          <p:nvPicPr>
            <p:cNvPr id="684" name="Google Shape;684;p36" descr="Hoverfly (Common Banded) Syrphus ribesii IN001.tif"/>
            <p:cNvPicPr preferRelativeResize="0"/>
            <p:nvPr/>
          </p:nvPicPr>
          <p:blipFill rotWithShape="1">
            <a:blip r:embed="rId3">
              <a:alphaModFix/>
            </a:blip>
            <a:srcRect/>
            <a:stretch/>
          </p:blipFill>
          <p:spPr>
            <a:xfrm>
              <a:off x="395535" y="548680"/>
              <a:ext cx="3821319" cy="2880320"/>
            </a:xfrm>
            <a:prstGeom prst="rect">
              <a:avLst/>
            </a:prstGeom>
            <a:noFill/>
            <a:ln>
              <a:noFill/>
            </a:ln>
          </p:spPr>
        </p:pic>
        <p:sp>
          <p:nvSpPr>
            <p:cNvPr id="685" name="Google Shape;685;p36"/>
            <p:cNvSpPr txBox="1"/>
            <p:nvPr/>
          </p:nvSpPr>
          <p:spPr>
            <a:xfrm>
              <a:off x="4464496" y="1628800"/>
              <a:ext cx="3131840"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dirty="0">
                  <a:solidFill>
                    <a:srgbClr val="E36C09"/>
                  </a:solidFill>
                  <a:latin typeface="Arial"/>
                  <a:ea typeface="Arial"/>
                  <a:cs typeface="Arial"/>
                  <a:sym typeface="Arial"/>
                </a:rPr>
                <a:t>Large eyes (look like sun-glasses) </a:t>
              </a:r>
              <a:endParaRPr sz="2000" b="1" dirty="0">
                <a:solidFill>
                  <a:schemeClr val="dk1"/>
                </a:solidFill>
                <a:latin typeface="Arial"/>
                <a:ea typeface="Arial"/>
                <a:cs typeface="Arial"/>
                <a:sym typeface="Arial"/>
              </a:endParaRPr>
            </a:p>
            <a:p>
              <a:pPr marL="0" marR="0" lvl="0" indent="0" algn="l" rtl="0">
                <a:spcBef>
                  <a:spcPts val="0"/>
                </a:spcBef>
                <a:spcAft>
                  <a:spcPts val="0"/>
                </a:spcAft>
                <a:buNone/>
              </a:pPr>
              <a:endParaRPr sz="2000" b="1" dirty="0">
                <a:solidFill>
                  <a:schemeClr val="dk1"/>
                </a:solidFill>
                <a:latin typeface="Arial"/>
                <a:ea typeface="Arial"/>
                <a:cs typeface="Arial"/>
                <a:sym typeface="Arial"/>
              </a:endParaRPr>
            </a:p>
          </p:txBody>
        </p:sp>
        <p:cxnSp>
          <p:nvCxnSpPr>
            <p:cNvPr id="686" name="Google Shape;686;p36"/>
            <p:cNvCxnSpPr/>
            <p:nvPr/>
          </p:nvCxnSpPr>
          <p:spPr>
            <a:xfrm rot="10800000">
              <a:off x="2483768" y="2420888"/>
              <a:ext cx="1944216" cy="0"/>
            </a:xfrm>
            <a:prstGeom prst="straightConnector1">
              <a:avLst/>
            </a:prstGeom>
            <a:noFill/>
            <a:ln w="9525" cap="flat" cmpd="sng">
              <a:solidFill>
                <a:srgbClr val="E36C09"/>
              </a:solidFill>
              <a:prstDash val="solid"/>
              <a:round/>
              <a:headEnd type="none" w="sm" len="sm"/>
              <a:tailEnd type="stealth" w="med" len="med"/>
            </a:ln>
          </p:spPr>
        </p:cxnSp>
        <p:sp>
          <p:nvSpPr>
            <p:cNvPr id="687" name="Google Shape;687;p36"/>
            <p:cNvSpPr txBox="1"/>
            <p:nvPr/>
          </p:nvSpPr>
          <p:spPr>
            <a:xfrm>
              <a:off x="4427984" y="2237383"/>
              <a:ext cx="2843808"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Striped body</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grpSp>
      <p:pic>
        <p:nvPicPr>
          <p:cNvPr id="688" name="Google Shape;688;p36" descr="Marmalade hoverfly (Episyrphus balteatus) IN004.tif"/>
          <p:cNvPicPr preferRelativeResize="0"/>
          <p:nvPr/>
        </p:nvPicPr>
        <p:blipFill rotWithShape="1">
          <a:blip r:embed="rId4">
            <a:alphaModFix/>
          </a:blip>
          <a:srcRect/>
          <a:stretch/>
        </p:blipFill>
        <p:spPr>
          <a:xfrm>
            <a:off x="7501412" y="4810965"/>
            <a:ext cx="1413043" cy="1232181"/>
          </a:xfrm>
          <a:prstGeom prst="rect">
            <a:avLst/>
          </a:prstGeom>
          <a:noFill/>
          <a:ln>
            <a:noFill/>
          </a:ln>
        </p:spPr>
      </p:pic>
      <p:sp>
        <p:nvSpPr>
          <p:cNvPr id="693" name="Google Shape;693;p36"/>
          <p:cNvSpPr/>
          <p:nvPr/>
        </p:nvSpPr>
        <p:spPr>
          <a:xfrm>
            <a:off x="3028502" y="4887800"/>
            <a:ext cx="183858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dirty="0">
                <a:solidFill>
                  <a:srgbClr val="974806"/>
                </a:solidFill>
                <a:latin typeface="Calibri"/>
                <a:ea typeface="Calibri"/>
                <a:cs typeface="Calibri"/>
                <a:sym typeface="Calibri"/>
              </a:rPr>
              <a:t>Marmalade Hoverfly </a:t>
            </a:r>
            <a:endParaRPr dirty="0"/>
          </a:p>
          <a:p>
            <a:pPr marL="0" marR="0" lvl="0" indent="0" algn="l" rtl="0">
              <a:spcBef>
                <a:spcPts val="0"/>
              </a:spcBef>
              <a:spcAft>
                <a:spcPts val="0"/>
              </a:spcAft>
              <a:buNone/>
            </a:pPr>
            <a:r>
              <a:rPr lang="en-GB" sz="1400" b="1" dirty="0">
                <a:solidFill>
                  <a:srgbClr val="974806"/>
                </a:solidFill>
                <a:latin typeface="Calibri"/>
                <a:ea typeface="Calibri"/>
                <a:cs typeface="Calibri"/>
                <a:sym typeface="Calibri"/>
              </a:rPr>
              <a:t>(</a:t>
            </a:r>
            <a:r>
              <a:rPr lang="en-GB" sz="1400" b="1" i="1" dirty="0" err="1">
                <a:solidFill>
                  <a:srgbClr val="974806"/>
                </a:solidFill>
                <a:latin typeface="Calibri"/>
                <a:ea typeface="Calibri"/>
                <a:cs typeface="Calibri"/>
                <a:sym typeface="Calibri"/>
              </a:rPr>
              <a:t>Episyrphus</a:t>
            </a:r>
            <a:r>
              <a:rPr lang="en-GB" sz="1400" b="1" i="1" dirty="0">
                <a:solidFill>
                  <a:srgbClr val="974806"/>
                </a:solidFill>
                <a:latin typeface="Calibri"/>
                <a:ea typeface="Calibri"/>
                <a:cs typeface="Calibri"/>
                <a:sym typeface="Calibri"/>
              </a:rPr>
              <a:t> </a:t>
            </a:r>
            <a:r>
              <a:rPr lang="en-GB" sz="1400" b="1" i="1" dirty="0" err="1">
                <a:solidFill>
                  <a:srgbClr val="974806"/>
                </a:solidFill>
                <a:latin typeface="Calibri"/>
                <a:ea typeface="Calibri"/>
                <a:cs typeface="Calibri"/>
                <a:sym typeface="Calibri"/>
              </a:rPr>
              <a:t>balteatus</a:t>
            </a:r>
            <a:r>
              <a:rPr lang="en-GB" sz="1400" b="1" i="1" dirty="0">
                <a:solidFill>
                  <a:srgbClr val="974806"/>
                </a:solidFill>
                <a:latin typeface="Calibri"/>
                <a:ea typeface="Calibri"/>
                <a:cs typeface="Calibri"/>
                <a:sym typeface="Calibri"/>
              </a:rPr>
              <a:t>)</a:t>
            </a:r>
            <a:endParaRPr sz="1400" dirty="0">
              <a:solidFill>
                <a:srgbClr val="974806"/>
              </a:solidFill>
              <a:latin typeface="Calibri"/>
              <a:ea typeface="Calibri"/>
              <a:cs typeface="Calibri"/>
              <a:sym typeface="Calibri"/>
            </a:endParaRPr>
          </a:p>
        </p:txBody>
      </p:sp>
      <p:cxnSp>
        <p:nvCxnSpPr>
          <p:cNvPr id="694" name="Google Shape;694;p36"/>
          <p:cNvCxnSpPr/>
          <p:nvPr/>
        </p:nvCxnSpPr>
        <p:spPr>
          <a:xfrm rot="10800000">
            <a:off x="2411760" y="1459632"/>
            <a:ext cx="1944216" cy="0"/>
          </a:xfrm>
          <a:prstGeom prst="straightConnector1">
            <a:avLst/>
          </a:prstGeom>
          <a:noFill/>
          <a:ln w="9525" cap="flat" cmpd="sng">
            <a:solidFill>
              <a:srgbClr val="E36C09"/>
            </a:solidFill>
            <a:prstDash val="solid"/>
            <a:round/>
            <a:headEnd type="none" w="sm" len="sm"/>
            <a:tailEnd type="stealth" w="med" len="med"/>
          </a:ln>
        </p:spPr>
      </p:cxnSp>
      <p:sp>
        <p:nvSpPr>
          <p:cNvPr id="695" name="Google Shape;695;p36"/>
          <p:cNvSpPr txBox="1"/>
          <p:nvPr/>
        </p:nvSpPr>
        <p:spPr>
          <a:xfrm>
            <a:off x="4283968" y="1276127"/>
            <a:ext cx="2843808"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Short club-like antennae</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cxnSp>
        <p:nvCxnSpPr>
          <p:cNvPr id="696" name="Google Shape;696;p36"/>
          <p:cNvCxnSpPr/>
          <p:nvPr/>
        </p:nvCxnSpPr>
        <p:spPr>
          <a:xfrm rot="10800000">
            <a:off x="2483768" y="1675656"/>
            <a:ext cx="2016224" cy="432048"/>
          </a:xfrm>
          <a:prstGeom prst="straightConnector1">
            <a:avLst/>
          </a:prstGeom>
          <a:noFill/>
          <a:ln w="9525" cap="flat" cmpd="sng">
            <a:solidFill>
              <a:srgbClr val="E36C09"/>
            </a:solidFill>
            <a:prstDash val="solid"/>
            <a:round/>
            <a:headEnd type="none" w="sm" len="sm"/>
            <a:tailEnd type="stealth" w="med" len="med"/>
          </a:ln>
        </p:spPr>
      </p:cxnSp>
      <p:sp>
        <p:nvSpPr>
          <p:cNvPr id="697" name="Google Shape;697;p36"/>
          <p:cNvSpPr/>
          <p:nvPr/>
        </p:nvSpPr>
        <p:spPr>
          <a:xfrm>
            <a:off x="395535" y="3394313"/>
            <a:ext cx="8748465" cy="20313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dirty="0">
                <a:solidFill>
                  <a:schemeClr val="dk1"/>
                </a:solidFill>
                <a:latin typeface="Calibri"/>
                <a:ea typeface="Calibri"/>
                <a:cs typeface="Calibri"/>
                <a:sym typeface="Calibri"/>
              </a:rPr>
              <a:t>Hoverflies: </a:t>
            </a:r>
            <a:r>
              <a:rPr lang="en-GB" sz="1800" dirty="0">
                <a:solidFill>
                  <a:schemeClr val="dk1"/>
                </a:solidFill>
                <a:latin typeface="Calibri"/>
                <a:ea typeface="Calibri"/>
                <a:cs typeface="Calibri"/>
                <a:sym typeface="Calibri"/>
              </a:rPr>
              <a:t>There are over 200 species of hoverfly in the UK, with a wide range of appearances, often mimics of other species. </a:t>
            </a:r>
            <a:br>
              <a:rPr lang="en-GB" sz="1800" dirty="0">
                <a:solidFill>
                  <a:schemeClr val="dk1"/>
                </a:solidFill>
                <a:latin typeface="Calibri"/>
                <a:ea typeface="Calibri"/>
                <a:cs typeface="Calibri"/>
                <a:sym typeface="Calibri"/>
              </a:rPr>
            </a:br>
            <a:r>
              <a:rPr lang="en-GB" sz="1800" dirty="0">
                <a:solidFill>
                  <a:schemeClr val="dk1"/>
                </a:solidFill>
                <a:latin typeface="Calibri"/>
                <a:ea typeface="Calibri"/>
                <a:cs typeface="Calibri"/>
                <a:sym typeface="Calibri"/>
              </a:rPr>
              <a:t>Adult hoverflies mainly feed on nectar and pollen, but the larvae of many species are predators of aphids and other garden pests. As a result, they act efficiently as both pollinators and pest controllers. </a:t>
            </a:r>
            <a:endParaRPr dirty="0"/>
          </a:p>
        </p:txBody>
      </p:sp>
      <p:sp>
        <p:nvSpPr>
          <p:cNvPr id="699" name="Google Shape;699;p36"/>
          <p:cNvSpPr/>
          <p:nvPr/>
        </p:nvSpPr>
        <p:spPr>
          <a:xfrm>
            <a:off x="4886132" y="4874285"/>
            <a:ext cx="3123388" cy="11080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dirty="0">
                <a:solidFill>
                  <a:schemeClr val="dk1"/>
                </a:solidFill>
                <a:latin typeface="Calibri"/>
                <a:ea typeface="Calibri"/>
                <a:cs typeface="Calibri"/>
                <a:sym typeface="Calibri"/>
              </a:rPr>
              <a:t>The Marmalade Hoverfly is a distinctive pink-orange colour with ‘moustache’ markings.</a:t>
            </a:r>
            <a:endParaRPr dirty="0"/>
          </a:p>
        </p:txBody>
      </p:sp>
      <p:pic>
        <p:nvPicPr>
          <p:cNvPr id="2" name="Picture 1">
            <a:extLst>
              <a:ext uri="{FF2B5EF4-FFF2-40B4-BE49-F238E27FC236}">
                <a16:creationId xmlns:a16="http://schemas.microsoft.com/office/drawing/2014/main" id="{5C2465C9-CB12-814B-8663-AEA9D52F5CFA}"/>
              </a:ext>
            </a:extLst>
          </p:cNvPr>
          <p:cNvPicPr>
            <a:picLocks noChangeAspect="1"/>
          </p:cNvPicPr>
          <p:nvPr/>
        </p:nvPicPr>
        <p:blipFill>
          <a:blip r:embed="rId5"/>
          <a:stretch>
            <a:fillRect/>
          </a:stretch>
        </p:blipFill>
        <p:spPr>
          <a:xfrm>
            <a:off x="6911190" y="1521975"/>
            <a:ext cx="2053861" cy="1540396"/>
          </a:xfrm>
          <a:prstGeom prst="rect">
            <a:avLst/>
          </a:prstGeom>
        </p:spPr>
      </p:pic>
      <p:sp>
        <p:nvSpPr>
          <p:cNvPr id="3" name="TextBox 2">
            <a:extLst>
              <a:ext uri="{FF2B5EF4-FFF2-40B4-BE49-F238E27FC236}">
                <a16:creationId xmlns:a16="http://schemas.microsoft.com/office/drawing/2014/main" id="{4D367F6C-383A-C940-8817-37918D337E4D}"/>
              </a:ext>
            </a:extLst>
          </p:cNvPr>
          <p:cNvSpPr txBox="1"/>
          <p:nvPr/>
        </p:nvSpPr>
        <p:spPr>
          <a:xfrm>
            <a:off x="7020272" y="1180892"/>
            <a:ext cx="1509366" cy="523220"/>
          </a:xfrm>
          <a:prstGeom prst="rect">
            <a:avLst/>
          </a:prstGeom>
          <a:noFill/>
        </p:spPr>
        <p:txBody>
          <a:bodyPr wrap="square" rtlCol="0">
            <a:spAutoFit/>
          </a:bodyPr>
          <a:lstStyle/>
          <a:p>
            <a:r>
              <a:rPr lang="en-US" i="1" dirty="0"/>
              <a:t>Don’t confuse with wasps</a:t>
            </a:r>
          </a:p>
        </p:txBody>
      </p:sp>
      <p:pic>
        <p:nvPicPr>
          <p:cNvPr id="32" name="Picture 31" descr="A screenshot of a video game&#10;&#10;Description automatically generated with medium confidence">
            <a:extLst>
              <a:ext uri="{FF2B5EF4-FFF2-40B4-BE49-F238E27FC236}">
                <a16:creationId xmlns:a16="http://schemas.microsoft.com/office/drawing/2014/main" id="{2FFA38E1-3882-D44F-83DE-72F508BFFAFC}"/>
              </a:ext>
            </a:extLst>
          </p:cNvPr>
          <p:cNvPicPr>
            <a:picLocks noChangeAspect="1"/>
          </p:cNvPicPr>
          <p:nvPr/>
        </p:nvPicPr>
        <p:blipFill>
          <a:blip r:embed="rId6"/>
          <a:stretch>
            <a:fillRect/>
          </a:stretch>
        </p:blipFill>
        <p:spPr>
          <a:xfrm>
            <a:off x="-35496" y="5437695"/>
            <a:ext cx="9179496" cy="1422822"/>
          </a:xfrm>
          <a:prstGeom prst="rect">
            <a:avLst/>
          </a:prstGeom>
        </p:spPr>
      </p:pic>
      <p:sp>
        <p:nvSpPr>
          <p:cNvPr id="33" name="Google Shape;631;p34">
            <a:extLst>
              <a:ext uri="{FF2B5EF4-FFF2-40B4-BE49-F238E27FC236}">
                <a16:creationId xmlns:a16="http://schemas.microsoft.com/office/drawing/2014/main" id="{2C438734-74FF-A045-83D5-1237A7EFEF35}"/>
              </a:ext>
            </a:extLst>
          </p:cNvPr>
          <p:cNvSpPr txBox="1"/>
          <p:nvPr/>
        </p:nvSpPr>
        <p:spPr>
          <a:xfrm>
            <a:off x="2260003" y="319725"/>
            <a:ext cx="6768752" cy="584775"/>
          </a:xfrm>
          <a:prstGeom prst="rect">
            <a:avLst/>
          </a:prstGeom>
          <a:noFill/>
          <a:ln>
            <a:noFill/>
          </a:ln>
        </p:spPr>
        <p:txBody>
          <a:bodyPr spcFirstLastPara="1" wrap="square" lIns="91425" tIns="45700" rIns="91425" bIns="45700" anchor="t" anchorCtr="0">
            <a:noAutofit/>
          </a:bodyPr>
          <a:lstStyle/>
          <a:p>
            <a:pPr lvl="0"/>
            <a:r>
              <a:rPr lang="en-GB" sz="3200" dirty="0">
                <a:solidFill>
                  <a:schemeClr val="tx1"/>
                </a:solidFill>
                <a:latin typeface="Calibri" panose="020F0502020204030204" pitchFamily="34" charset="0"/>
                <a:cs typeface="Calibri" panose="020F0502020204030204" pitchFamily="34" charset="0"/>
              </a:rPr>
              <a:t>Pollinator Groups: Hoverflies</a:t>
            </a:r>
          </a:p>
        </p:txBody>
      </p:sp>
      <p:sp>
        <p:nvSpPr>
          <p:cNvPr id="34" name="Google Shape;759;p38">
            <a:extLst>
              <a:ext uri="{FF2B5EF4-FFF2-40B4-BE49-F238E27FC236}">
                <a16:creationId xmlns:a16="http://schemas.microsoft.com/office/drawing/2014/main" id="{54615FDB-D2CB-A14C-A217-B04D0212F143}"/>
              </a:ext>
            </a:extLst>
          </p:cNvPr>
          <p:cNvSpPr/>
          <p:nvPr/>
        </p:nvSpPr>
        <p:spPr>
          <a:xfrm>
            <a:off x="1912242" y="4874285"/>
            <a:ext cx="7085818" cy="1028139"/>
          </a:xfrm>
          <a:prstGeom prst="rect">
            <a:avLst/>
          </a:prstGeom>
          <a:noFill/>
          <a:ln w="254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760;p38">
            <a:extLst>
              <a:ext uri="{FF2B5EF4-FFF2-40B4-BE49-F238E27FC236}">
                <a16:creationId xmlns:a16="http://schemas.microsoft.com/office/drawing/2014/main" id="{FEA9ED70-95BB-2241-988B-1960680BE428}"/>
              </a:ext>
            </a:extLst>
          </p:cNvPr>
          <p:cNvSpPr txBox="1"/>
          <p:nvPr/>
        </p:nvSpPr>
        <p:spPr>
          <a:xfrm>
            <a:off x="1912242" y="4873406"/>
            <a:ext cx="1248665" cy="5768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dirty="0">
                <a:solidFill>
                  <a:srgbClr val="E36C09"/>
                </a:solidFill>
                <a:latin typeface="Arial"/>
                <a:ea typeface="Arial"/>
                <a:cs typeface="Arial"/>
                <a:sym typeface="Arial"/>
              </a:rPr>
              <a:t>Species Example</a:t>
            </a:r>
            <a:endParaRPr sz="2000" b="1" dirty="0">
              <a:solidFill>
                <a:schemeClr val="dk1"/>
              </a:solidFill>
              <a:latin typeface="Arial"/>
              <a:ea typeface="Arial"/>
              <a:cs typeface="Arial"/>
              <a:sym typeface="Arial"/>
            </a:endParaRPr>
          </a:p>
          <a:p>
            <a:pPr marL="0" marR="0" lvl="0" indent="0" algn="l" rtl="0">
              <a:spcBef>
                <a:spcPts val="0"/>
              </a:spcBef>
              <a:spcAft>
                <a:spcPts val="0"/>
              </a:spcAft>
              <a:buNone/>
            </a:pPr>
            <a:endParaRPr sz="2000" b="1"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26" name="Google Shape;126;p14"/>
          <p:cNvSpPr/>
          <p:nvPr/>
        </p:nvSpPr>
        <p:spPr>
          <a:xfrm>
            <a:off x="2037347" y="707618"/>
            <a:ext cx="7106653" cy="5124480"/>
          </a:xfrm>
          <a:prstGeom prst="rect">
            <a:avLst/>
          </a:prstGeom>
          <a:noFill/>
          <a:ln>
            <a:noFill/>
          </a:ln>
        </p:spPr>
        <p:txBody>
          <a:bodyPr spcFirstLastPara="1" wrap="square" lIns="91425" tIns="45700" rIns="91425" bIns="45700" anchor="t" anchorCtr="0">
            <a:noAutofit/>
          </a:bodyPr>
          <a:lstStyle/>
          <a:p>
            <a:pPr>
              <a:spcBef>
                <a:spcPts val="900"/>
              </a:spcBef>
              <a:buSzPct val="120000"/>
            </a:pPr>
            <a:r>
              <a:rPr lang="en-GB" altLang="en-US" sz="1800" b="1" dirty="0">
                <a:solidFill>
                  <a:schemeClr val="tx1"/>
                </a:solidFill>
                <a:latin typeface="Calibri" panose="020F0502020204030204" pitchFamily="34" charset="0"/>
                <a:cs typeface="Calibri" panose="020F0502020204030204" pitchFamily="34" charset="0"/>
              </a:rPr>
              <a:t>Introduction to the </a:t>
            </a:r>
            <a:r>
              <a:rPr lang="en-GB" altLang="en-US" sz="1800" b="1" dirty="0" err="1">
                <a:solidFill>
                  <a:schemeClr val="tx1"/>
                </a:solidFill>
                <a:latin typeface="Calibri" panose="020F0502020204030204" pitchFamily="34" charset="0"/>
                <a:cs typeface="Calibri" panose="020F0502020204030204" pitchFamily="34" charset="0"/>
              </a:rPr>
              <a:t>X-Polli:Nation</a:t>
            </a:r>
            <a:r>
              <a:rPr lang="en-GB" altLang="en-US" sz="1800" b="1" dirty="0">
                <a:solidFill>
                  <a:schemeClr val="tx1"/>
                </a:solidFill>
                <a:latin typeface="Calibri" panose="020F0502020204030204" pitchFamily="34" charset="0"/>
                <a:cs typeface="Calibri" panose="020F0502020204030204" pitchFamily="34" charset="0"/>
              </a:rPr>
              <a:t> Project</a:t>
            </a:r>
          </a:p>
          <a:p>
            <a:pPr marL="285750" indent="-285750">
              <a:spcBef>
                <a:spcPts val="900"/>
              </a:spcBef>
              <a:buSzPct val="120000"/>
              <a:buFont typeface="Wingdings" pitchFamily="2" charset="2"/>
              <a:buChar char="Ø"/>
            </a:pPr>
            <a:r>
              <a:rPr lang="en-GB" altLang="en-US" sz="1600" dirty="0">
                <a:solidFill>
                  <a:schemeClr val="tx1"/>
                </a:solidFill>
                <a:latin typeface="Calibri" panose="020F0502020204030204" pitchFamily="34" charset="0"/>
                <a:cs typeface="Calibri" panose="020F0502020204030204" pitchFamily="34" charset="0"/>
              </a:rPr>
              <a:t>What is </a:t>
            </a:r>
            <a:r>
              <a:rPr lang="en-GB" altLang="en-US" sz="1600" dirty="0" err="1">
                <a:solidFill>
                  <a:schemeClr val="tx1"/>
                </a:solidFill>
                <a:latin typeface="Calibri" panose="020F0502020204030204" pitchFamily="34" charset="0"/>
                <a:cs typeface="Calibri" panose="020F0502020204030204" pitchFamily="34" charset="0"/>
              </a:rPr>
              <a:t>X-Polli:Nation</a:t>
            </a:r>
            <a:r>
              <a:rPr lang="en-GB" altLang="en-US" sz="1600" dirty="0">
                <a:solidFill>
                  <a:schemeClr val="tx1"/>
                </a:solidFill>
                <a:latin typeface="Calibri" panose="020F0502020204030204" pitchFamily="34" charset="0"/>
                <a:cs typeface="Calibri" panose="020F0502020204030204" pitchFamily="34" charset="0"/>
              </a:rPr>
              <a:t>, what’s involved and who can take part and resources for everyone and for group leaders</a:t>
            </a:r>
          </a:p>
          <a:p>
            <a:pPr>
              <a:spcBef>
                <a:spcPts val="900"/>
              </a:spcBef>
              <a:buSzPct val="120000"/>
            </a:pPr>
            <a:r>
              <a:rPr lang="en-GB" altLang="en-US" sz="1800" b="1" dirty="0">
                <a:solidFill>
                  <a:schemeClr val="accent4"/>
                </a:solidFill>
                <a:latin typeface="Calibri" panose="020F0502020204030204" pitchFamily="34" charset="0"/>
                <a:cs typeface="Calibri" panose="020F0502020204030204" pitchFamily="34" charset="0"/>
              </a:rPr>
              <a:t>Learning about Pollinators</a:t>
            </a:r>
          </a:p>
          <a:p>
            <a:pPr marL="285750" indent="-285750">
              <a:spcBef>
                <a:spcPts val="900"/>
              </a:spcBef>
              <a:buSzPct val="120000"/>
              <a:buFont typeface="Wingdings" pitchFamily="2" charset="2"/>
              <a:buChar char="Ø"/>
            </a:pPr>
            <a:r>
              <a:rPr lang="en-GB" altLang="en-US" sz="1600" dirty="0">
                <a:solidFill>
                  <a:schemeClr val="tx1"/>
                </a:solidFill>
                <a:latin typeface="Calibri" panose="020F0502020204030204" pitchFamily="34" charset="0"/>
                <a:cs typeface="Calibri" panose="020F0502020204030204" pitchFamily="34" charset="0"/>
              </a:rPr>
              <a:t>Resources for learning, why do we need pollinators, what are the threats, what do they need and how to identify the main pollinator groups?</a:t>
            </a:r>
          </a:p>
          <a:p>
            <a:pPr>
              <a:spcBef>
                <a:spcPts val="900"/>
              </a:spcBef>
              <a:buSzPct val="120000"/>
            </a:pPr>
            <a:r>
              <a:rPr lang="en-GB" altLang="en-US" sz="1800" b="1" dirty="0">
                <a:solidFill>
                  <a:schemeClr val="accent6"/>
                </a:solidFill>
                <a:latin typeface="Calibri" panose="020F0502020204030204" pitchFamily="34" charset="0"/>
                <a:cs typeface="Calibri" panose="020F0502020204030204" pitchFamily="34" charset="0"/>
              </a:rPr>
              <a:t>Recording Pollinators</a:t>
            </a:r>
          </a:p>
          <a:p>
            <a:pPr marL="285750" indent="-285750">
              <a:spcBef>
                <a:spcPts val="900"/>
              </a:spcBef>
              <a:buSzPct val="120000"/>
              <a:buFont typeface="Wingdings" pitchFamily="2" charset="2"/>
              <a:buChar char="Ø"/>
            </a:pPr>
            <a:r>
              <a:rPr lang="en-GB" altLang="en-US" sz="1600" dirty="0">
                <a:solidFill>
                  <a:schemeClr val="tx1"/>
                </a:solidFill>
                <a:latin typeface="Calibri" panose="020F0502020204030204" pitchFamily="34" charset="0"/>
                <a:cs typeface="Calibri" panose="020F0502020204030204" pitchFamily="34" charset="0"/>
              </a:rPr>
              <a:t>Citizen science survey of pollinator groups and photo records to help you identify bumblebee species</a:t>
            </a:r>
          </a:p>
          <a:p>
            <a:pPr>
              <a:spcBef>
                <a:spcPts val="900"/>
              </a:spcBef>
              <a:buSzPct val="120000"/>
            </a:pPr>
            <a:r>
              <a:rPr lang="en-GB" altLang="en-US" sz="1800" b="1" dirty="0">
                <a:solidFill>
                  <a:srgbClr val="008000"/>
                </a:solidFill>
                <a:latin typeface="Calibri" panose="020F0502020204030204" pitchFamily="34" charset="0"/>
                <a:cs typeface="Calibri" panose="020F0502020204030204" pitchFamily="34" charset="0"/>
              </a:rPr>
              <a:t>Planting for Pollinators</a:t>
            </a:r>
          </a:p>
          <a:p>
            <a:pPr marL="285750" indent="-285750">
              <a:spcBef>
                <a:spcPts val="900"/>
              </a:spcBef>
              <a:buSzPct val="120000"/>
              <a:buFont typeface="Wingdings" pitchFamily="2" charset="2"/>
              <a:buChar char="Ø"/>
            </a:pPr>
            <a:r>
              <a:rPr lang="en-GB" altLang="en-US" sz="1600" dirty="0">
                <a:solidFill>
                  <a:schemeClr val="tx1"/>
                </a:solidFill>
                <a:latin typeface="Calibri" panose="020F0502020204030204" pitchFamily="34" charset="0"/>
                <a:cs typeface="Calibri" panose="020F0502020204030204" pitchFamily="34" charset="0"/>
              </a:rPr>
              <a:t>Online course to help you to make simple changes to your patch and an interactive planting for pollinators tool</a:t>
            </a:r>
          </a:p>
          <a:p>
            <a:pPr>
              <a:spcBef>
                <a:spcPts val="900"/>
              </a:spcBef>
              <a:buSzPct val="120000"/>
            </a:pPr>
            <a:r>
              <a:rPr lang="en-GB" altLang="en-US" sz="1800" b="1" dirty="0">
                <a:solidFill>
                  <a:schemeClr val="bg1">
                    <a:lumMod val="65000"/>
                  </a:schemeClr>
                </a:solidFill>
                <a:latin typeface="Calibri" panose="020F0502020204030204" pitchFamily="34" charset="0"/>
                <a:cs typeface="Calibri" panose="020F0502020204030204" pitchFamily="34" charset="0"/>
              </a:rPr>
              <a:t>Communicating the Importance of Pollinators</a:t>
            </a:r>
          </a:p>
          <a:p>
            <a:pPr marL="285750" indent="-285750">
              <a:spcBef>
                <a:spcPts val="900"/>
              </a:spcBef>
              <a:buSzPct val="120000"/>
              <a:buFont typeface="Wingdings" pitchFamily="2" charset="2"/>
              <a:buChar char="Ø"/>
            </a:pPr>
            <a:r>
              <a:rPr lang="en-GB" altLang="en-US" sz="1600" dirty="0">
                <a:solidFill>
                  <a:schemeClr val="tx1"/>
                </a:solidFill>
                <a:latin typeface="Calibri" panose="020F0502020204030204" pitchFamily="34" charset="0"/>
                <a:cs typeface="Calibri" panose="020F0502020204030204" pitchFamily="34" charset="0"/>
              </a:rPr>
              <a:t>Making a Pollinator Promise and designing your own campaign for pollinators</a:t>
            </a:r>
          </a:p>
          <a:p>
            <a:pPr>
              <a:spcBef>
                <a:spcPts val="900"/>
              </a:spcBef>
              <a:buSzPct val="120000"/>
            </a:pPr>
            <a:endParaRPr lang="en-GB" altLang="en-US" sz="1600" dirty="0">
              <a:solidFill>
                <a:schemeClr val="bg1">
                  <a:lumMod val="65000"/>
                </a:schemeClr>
              </a:solidFill>
              <a:latin typeface="Calibri" panose="020F0502020204030204" pitchFamily="34" charset="0"/>
              <a:cs typeface="Calibri" panose="020F0502020204030204" pitchFamily="34" charset="0"/>
            </a:endParaRPr>
          </a:p>
        </p:txBody>
      </p:sp>
      <p:pic>
        <p:nvPicPr>
          <p:cNvPr id="14" name="Google Shape;133;p15" descr="9340112320_e3e7e19906_z.jpg">
            <a:extLst>
              <a:ext uri="{FF2B5EF4-FFF2-40B4-BE49-F238E27FC236}">
                <a16:creationId xmlns:a16="http://schemas.microsoft.com/office/drawing/2014/main" id="{2944B568-7384-C446-8636-72DC4374652C}"/>
              </a:ext>
            </a:extLst>
          </p:cNvPr>
          <p:cNvPicPr preferRelativeResize="0">
            <a:picLocks noChangeAspect="1"/>
          </p:cNvPicPr>
          <p:nvPr/>
        </p:nvPicPr>
        <p:blipFill rotWithShape="1">
          <a:blip r:embed="rId3">
            <a:alphaModFix/>
          </a:blip>
          <a:srcRect/>
          <a:stretch/>
        </p:blipFill>
        <p:spPr>
          <a:xfrm>
            <a:off x="294106" y="912145"/>
            <a:ext cx="1002164" cy="720000"/>
          </a:xfrm>
          <a:prstGeom prst="rect">
            <a:avLst/>
          </a:prstGeom>
          <a:noFill/>
          <a:ln>
            <a:noFill/>
          </a:ln>
        </p:spPr>
      </p:pic>
      <p:pic>
        <p:nvPicPr>
          <p:cNvPr id="15" name="Google Shape;770;p39">
            <a:extLst>
              <a:ext uri="{FF2B5EF4-FFF2-40B4-BE49-F238E27FC236}">
                <a16:creationId xmlns:a16="http://schemas.microsoft.com/office/drawing/2014/main" id="{C75801E9-4D64-E942-B4E2-331DD56956AA}"/>
              </a:ext>
            </a:extLst>
          </p:cNvPr>
          <p:cNvPicPr preferRelativeResize="0">
            <a:picLocks noChangeAspect="1"/>
          </p:cNvPicPr>
          <p:nvPr/>
        </p:nvPicPr>
        <p:blipFill rotWithShape="1">
          <a:blip r:embed="rId4">
            <a:alphaModFix/>
          </a:blip>
          <a:srcRect/>
          <a:stretch/>
        </p:blipFill>
        <p:spPr>
          <a:xfrm>
            <a:off x="294106" y="2877858"/>
            <a:ext cx="1001581" cy="720000"/>
          </a:xfrm>
          <a:prstGeom prst="rect">
            <a:avLst/>
          </a:prstGeom>
          <a:noFill/>
          <a:ln>
            <a:noFill/>
          </a:ln>
        </p:spPr>
      </p:pic>
      <p:pic>
        <p:nvPicPr>
          <p:cNvPr id="17" name="Google Shape;235;p20" descr="2679817214_efc481d5a9_b.jpg">
            <a:extLst>
              <a:ext uri="{FF2B5EF4-FFF2-40B4-BE49-F238E27FC236}">
                <a16:creationId xmlns:a16="http://schemas.microsoft.com/office/drawing/2014/main" id="{F035F767-026E-354C-9359-F7666E7F8074}"/>
              </a:ext>
            </a:extLst>
          </p:cNvPr>
          <p:cNvPicPr preferRelativeResize="0">
            <a:picLocks noChangeAspect="1"/>
          </p:cNvPicPr>
          <p:nvPr/>
        </p:nvPicPr>
        <p:blipFill rotWithShape="1">
          <a:blip r:embed="rId5">
            <a:alphaModFix/>
          </a:blip>
          <a:srcRect/>
          <a:stretch/>
        </p:blipFill>
        <p:spPr>
          <a:xfrm>
            <a:off x="294106" y="1905678"/>
            <a:ext cx="1001581" cy="720000"/>
          </a:xfrm>
          <a:prstGeom prst="rect">
            <a:avLst/>
          </a:prstGeom>
          <a:noFill/>
          <a:ln>
            <a:noFill/>
          </a:ln>
        </p:spPr>
      </p:pic>
      <p:sp>
        <p:nvSpPr>
          <p:cNvPr id="24" name="TextBox 23">
            <a:extLst>
              <a:ext uri="{FF2B5EF4-FFF2-40B4-BE49-F238E27FC236}">
                <a16:creationId xmlns:a16="http://schemas.microsoft.com/office/drawing/2014/main" id="{E7A9B3EC-860E-FC45-B4A8-4F9A89CDAED1}"/>
              </a:ext>
            </a:extLst>
          </p:cNvPr>
          <p:cNvSpPr txBox="1"/>
          <p:nvPr/>
        </p:nvSpPr>
        <p:spPr>
          <a:xfrm>
            <a:off x="3506291" y="113388"/>
            <a:ext cx="2457187"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Overview</a:t>
            </a:r>
          </a:p>
        </p:txBody>
      </p:sp>
      <p:pic>
        <p:nvPicPr>
          <p:cNvPr id="25" name="Picture 24" descr="A group of people holding a plaque&#10;&#10;Description automatically generated with low confidence">
            <a:extLst>
              <a:ext uri="{FF2B5EF4-FFF2-40B4-BE49-F238E27FC236}">
                <a16:creationId xmlns:a16="http://schemas.microsoft.com/office/drawing/2014/main" id="{DC8C709E-3E1F-F94B-B7EB-BA1D5E1AC839}"/>
              </a:ext>
            </a:extLst>
          </p:cNvPr>
          <p:cNvPicPr>
            <a:picLocks noChangeAspect="1"/>
          </p:cNvPicPr>
          <p:nvPr/>
        </p:nvPicPr>
        <p:blipFill rotWithShape="1">
          <a:blip r:embed="rId6"/>
          <a:srcRect l="15044" t="8423" r="6152"/>
          <a:stretch/>
        </p:blipFill>
        <p:spPr>
          <a:xfrm>
            <a:off x="366093" y="4859293"/>
            <a:ext cx="929594" cy="720001"/>
          </a:xfrm>
          <a:prstGeom prst="rect">
            <a:avLst/>
          </a:prstGeom>
        </p:spPr>
      </p:pic>
      <p:pic>
        <p:nvPicPr>
          <p:cNvPr id="26" name="Picture 25" descr="A picture containing cluttered&#10;&#10;Description automatically generated">
            <a:extLst>
              <a:ext uri="{FF2B5EF4-FFF2-40B4-BE49-F238E27FC236}">
                <a16:creationId xmlns:a16="http://schemas.microsoft.com/office/drawing/2014/main" id="{69B90A02-CE93-164D-9DB7-6448ED28B7A9}"/>
              </a:ext>
            </a:extLst>
          </p:cNvPr>
          <p:cNvPicPr>
            <a:picLocks noChangeAspect="1"/>
          </p:cNvPicPr>
          <p:nvPr/>
        </p:nvPicPr>
        <p:blipFill rotWithShape="1">
          <a:blip r:embed="rId7"/>
          <a:srcRect l="8614" b="5625"/>
          <a:stretch/>
        </p:blipFill>
        <p:spPr>
          <a:xfrm rot="10800000">
            <a:off x="366093" y="3923503"/>
            <a:ext cx="929594" cy="720000"/>
          </a:xfrm>
          <a:prstGeom prst="rect">
            <a:avLst/>
          </a:prstGeom>
        </p:spPr>
      </p:pic>
      <p:pic>
        <p:nvPicPr>
          <p:cNvPr id="23" name="Picture 22" descr="A screenshot of a video game&#10;&#10;Description automatically generated with medium confidence">
            <a:extLst>
              <a:ext uri="{FF2B5EF4-FFF2-40B4-BE49-F238E27FC236}">
                <a16:creationId xmlns:a16="http://schemas.microsoft.com/office/drawing/2014/main" id="{0D944FEA-2DFF-F443-9327-37774EBA9A8D}"/>
              </a:ext>
            </a:extLst>
          </p:cNvPr>
          <p:cNvPicPr>
            <a:picLocks noChangeAspect="1"/>
          </p:cNvPicPr>
          <p:nvPr/>
        </p:nvPicPr>
        <p:blipFill>
          <a:blip r:embed="rId8"/>
          <a:stretch>
            <a:fillRect/>
          </a:stretch>
        </p:blipFill>
        <p:spPr>
          <a:xfrm>
            <a:off x="0" y="5435178"/>
            <a:ext cx="9179496" cy="142282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grpSp>
        <p:nvGrpSpPr>
          <p:cNvPr id="717" name="Google Shape;717;p37"/>
          <p:cNvGrpSpPr/>
          <p:nvPr/>
        </p:nvGrpSpPr>
        <p:grpSpPr>
          <a:xfrm>
            <a:off x="36512" y="942896"/>
            <a:ext cx="7271792" cy="3583736"/>
            <a:chOff x="0" y="493336"/>
            <a:chExt cx="7271792" cy="3583736"/>
          </a:xfrm>
        </p:grpSpPr>
        <p:pic>
          <p:nvPicPr>
            <p:cNvPr id="718" name="Google Shape;718;p37" descr="Green bottle Fly (Lucillia sp.) IN002.tif"/>
            <p:cNvPicPr preferRelativeResize="0"/>
            <p:nvPr/>
          </p:nvPicPr>
          <p:blipFill rotWithShape="1">
            <a:blip r:embed="rId3">
              <a:alphaModFix/>
            </a:blip>
            <a:srcRect/>
            <a:stretch/>
          </p:blipFill>
          <p:spPr>
            <a:xfrm>
              <a:off x="0" y="493336"/>
              <a:ext cx="4344140" cy="3583736"/>
            </a:xfrm>
            <a:prstGeom prst="rect">
              <a:avLst/>
            </a:prstGeom>
            <a:noFill/>
            <a:ln>
              <a:noFill/>
            </a:ln>
          </p:spPr>
        </p:pic>
        <p:cxnSp>
          <p:nvCxnSpPr>
            <p:cNvPr id="719" name="Google Shape;719;p37"/>
            <p:cNvCxnSpPr/>
            <p:nvPr/>
          </p:nvCxnSpPr>
          <p:spPr>
            <a:xfrm rot="10800000">
              <a:off x="2483768" y="1484784"/>
              <a:ext cx="1944216" cy="288032"/>
            </a:xfrm>
            <a:prstGeom prst="straightConnector1">
              <a:avLst/>
            </a:prstGeom>
            <a:noFill/>
            <a:ln w="9525" cap="flat" cmpd="sng">
              <a:solidFill>
                <a:srgbClr val="E36C09"/>
              </a:solidFill>
              <a:prstDash val="solid"/>
              <a:round/>
              <a:headEnd type="none" w="sm" len="sm"/>
              <a:tailEnd type="stealth" w="med" len="med"/>
            </a:ln>
          </p:spPr>
        </p:cxnSp>
        <p:sp>
          <p:nvSpPr>
            <p:cNvPr id="720" name="Google Shape;720;p37"/>
            <p:cNvSpPr txBox="1"/>
            <p:nvPr/>
          </p:nvSpPr>
          <p:spPr>
            <a:xfrm>
              <a:off x="4427984" y="1628800"/>
              <a:ext cx="2843808"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Larger eyes </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cxnSp>
          <p:nvCxnSpPr>
            <p:cNvPr id="721" name="Google Shape;721;p37"/>
            <p:cNvCxnSpPr/>
            <p:nvPr/>
          </p:nvCxnSpPr>
          <p:spPr>
            <a:xfrm rot="10800000">
              <a:off x="3131840" y="2780928"/>
              <a:ext cx="1296144" cy="0"/>
            </a:xfrm>
            <a:prstGeom prst="straightConnector1">
              <a:avLst/>
            </a:prstGeom>
            <a:noFill/>
            <a:ln w="9525" cap="flat" cmpd="sng">
              <a:solidFill>
                <a:srgbClr val="E36C09"/>
              </a:solidFill>
              <a:prstDash val="solid"/>
              <a:round/>
              <a:headEnd type="none" w="sm" len="sm"/>
              <a:tailEnd type="stealth" w="med" len="med"/>
            </a:ln>
          </p:spPr>
        </p:cxnSp>
        <p:sp>
          <p:nvSpPr>
            <p:cNvPr id="722" name="Google Shape;722;p37"/>
            <p:cNvSpPr txBox="1"/>
            <p:nvPr/>
          </p:nvSpPr>
          <p:spPr>
            <a:xfrm>
              <a:off x="4427984" y="2564904"/>
              <a:ext cx="2843808"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One pair of see-through wings </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grpSp>
      <p:grpSp>
        <p:nvGrpSpPr>
          <p:cNvPr id="723" name="Google Shape;723;p37"/>
          <p:cNvGrpSpPr/>
          <p:nvPr/>
        </p:nvGrpSpPr>
        <p:grpSpPr>
          <a:xfrm>
            <a:off x="2411760" y="1534815"/>
            <a:ext cx="4788024" cy="615553"/>
            <a:chOff x="2411760" y="869231"/>
            <a:chExt cx="4788024" cy="615553"/>
          </a:xfrm>
        </p:grpSpPr>
        <p:cxnSp>
          <p:nvCxnSpPr>
            <p:cNvPr id="724" name="Google Shape;724;p37"/>
            <p:cNvCxnSpPr/>
            <p:nvPr/>
          </p:nvCxnSpPr>
          <p:spPr>
            <a:xfrm rot="10800000">
              <a:off x="2411760" y="1052736"/>
              <a:ext cx="1944216" cy="0"/>
            </a:xfrm>
            <a:prstGeom prst="straightConnector1">
              <a:avLst/>
            </a:prstGeom>
            <a:noFill/>
            <a:ln w="9525" cap="flat" cmpd="sng">
              <a:solidFill>
                <a:srgbClr val="E36C09"/>
              </a:solidFill>
              <a:prstDash val="solid"/>
              <a:round/>
              <a:headEnd type="none" w="sm" len="sm"/>
              <a:tailEnd type="stealth" w="med" len="med"/>
            </a:ln>
          </p:spPr>
        </p:cxnSp>
        <p:sp>
          <p:nvSpPr>
            <p:cNvPr id="725" name="Google Shape;725;p37"/>
            <p:cNvSpPr txBox="1"/>
            <p:nvPr/>
          </p:nvSpPr>
          <p:spPr>
            <a:xfrm>
              <a:off x="4355976" y="869231"/>
              <a:ext cx="2843808" cy="61555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E36C09"/>
                  </a:solidFill>
                  <a:latin typeface="Arial"/>
                  <a:ea typeface="Arial"/>
                  <a:cs typeface="Arial"/>
                  <a:sym typeface="Arial"/>
                </a:rPr>
                <a:t>Short antennae</a:t>
              </a:r>
              <a:endParaRPr sz="2000" b="1">
                <a:solidFill>
                  <a:schemeClr val="dk1"/>
                </a:solidFill>
                <a:latin typeface="Arial"/>
                <a:ea typeface="Arial"/>
                <a:cs typeface="Arial"/>
                <a:sym typeface="Arial"/>
              </a:endParaRPr>
            </a:p>
            <a:p>
              <a:pPr marL="0" marR="0" lvl="0" indent="0" algn="l" rtl="0">
                <a:spcBef>
                  <a:spcPts val="0"/>
                </a:spcBef>
                <a:spcAft>
                  <a:spcPts val="0"/>
                </a:spcAft>
                <a:buNone/>
              </a:pPr>
              <a:endParaRPr sz="2000" b="1">
                <a:solidFill>
                  <a:schemeClr val="dk1"/>
                </a:solidFill>
                <a:latin typeface="Arial"/>
                <a:ea typeface="Arial"/>
                <a:cs typeface="Arial"/>
                <a:sym typeface="Arial"/>
              </a:endParaRPr>
            </a:p>
          </p:txBody>
        </p:sp>
      </p:grpSp>
      <p:sp>
        <p:nvSpPr>
          <p:cNvPr id="727" name="Google Shape;727;p37"/>
          <p:cNvSpPr/>
          <p:nvPr/>
        </p:nvSpPr>
        <p:spPr>
          <a:xfrm>
            <a:off x="348516" y="4107939"/>
            <a:ext cx="8462842" cy="166199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b="1">
                <a:solidFill>
                  <a:schemeClr val="dk1"/>
                </a:solidFill>
                <a:latin typeface="Calibri"/>
                <a:ea typeface="Calibri"/>
                <a:cs typeface="Calibri"/>
                <a:sym typeface="Calibri"/>
              </a:rPr>
              <a:t>Flies</a:t>
            </a:r>
            <a:endParaRPr/>
          </a:p>
          <a:p>
            <a:pPr marL="0" marR="0" lvl="0" indent="0" algn="l" rtl="0">
              <a:spcBef>
                <a:spcPts val="600"/>
              </a:spcBef>
              <a:spcAft>
                <a:spcPts val="0"/>
              </a:spcAft>
              <a:buNone/>
            </a:pPr>
            <a:r>
              <a:rPr lang="en-GB" sz="1800">
                <a:solidFill>
                  <a:schemeClr val="dk1"/>
                </a:solidFill>
                <a:latin typeface="Calibri"/>
                <a:ea typeface="Calibri"/>
                <a:cs typeface="Calibri"/>
                <a:sym typeface="Calibri"/>
              </a:rPr>
              <a:t>A really diverse group within the UK and our largest order with over 7000 species and new ones being discovered still.</a:t>
            </a:r>
            <a:endParaRPr/>
          </a:p>
          <a:p>
            <a:pPr marL="0" marR="0" lvl="0" indent="0" algn="l" rtl="0">
              <a:spcBef>
                <a:spcPts val="600"/>
              </a:spcBef>
              <a:spcAft>
                <a:spcPts val="0"/>
              </a:spcAft>
              <a:buNone/>
            </a:pPr>
            <a:r>
              <a:rPr lang="en-GB" sz="1800">
                <a:solidFill>
                  <a:schemeClr val="dk1"/>
                </a:solidFill>
                <a:latin typeface="Calibri"/>
                <a:ea typeface="Calibri"/>
                <a:cs typeface="Calibri"/>
                <a:sym typeface="Calibri"/>
              </a:rPr>
              <a:t>All flies have eyes that practically meet in the centre of their head, making them look as if they are wearing sunglasses.</a:t>
            </a:r>
            <a:endParaRPr/>
          </a:p>
        </p:txBody>
      </p:sp>
      <p:pic>
        <p:nvPicPr>
          <p:cNvPr id="25" name="Picture 24" descr="A screenshot of a video game&#10;&#10;Description automatically generated with medium confidence">
            <a:extLst>
              <a:ext uri="{FF2B5EF4-FFF2-40B4-BE49-F238E27FC236}">
                <a16:creationId xmlns:a16="http://schemas.microsoft.com/office/drawing/2014/main" id="{CE77BE53-644A-964D-A625-91A82A06A1B7}"/>
              </a:ext>
            </a:extLst>
          </p:cNvPr>
          <p:cNvPicPr>
            <a:picLocks noChangeAspect="1"/>
          </p:cNvPicPr>
          <p:nvPr/>
        </p:nvPicPr>
        <p:blipFill>
          <a:blip r:embed="rId4"/>
          <a:stretch>
            <a:fillRect/>
          </a:stretch>
        </p:blipFill>
        <p:spPr>
          <a:xfrm>
            <a:off x="-51369" y="5505762"/>
            <a:ext cx="9179496" cy="1422822"/>
          </a:xfrm>
          <a:prstGeom prst="rect">
            <a:avLst/>
          </a:prstGeom>
        </p:spPr>
      </p:pic>
      <p:sp>
        <p:nvSpPr>
          <p:cNvPr id="26" name="Google Shape;631;p34">
            <a:extLst>
              <a:ext uri="{FF2B5EF4-FFF2-40B4-BE49-F238E27FC236}">
                <a16:creationId xmlns:a16="http://schemas.microsoft.com/office/drawing/2014/main" id="{94A930CA-75E0-6B4E-8A73-BF8F331BB570}"/>
              </a:ext>
            </a:extLst>
          </p:cNvPr>
          <p:cNvSpPr txBox="1"/>
          <p:nvPr/>
        </p:nvSpPr>
        <p:spPr>
          <a:xfrm>
            <a:off x="2260003" y="319725"/>
            <a:ext cx="6768752" cy="584775"/>
          </a:xfrm>
          <a:prstGeom prst="rect">
            <a:avLst/>
          </a:prstGeom>
          <a:noFill/>
          <a:ln>
            <a:noFill/>
          </a:ln>
        </p:spPr>
        <p:txBody>
          <a:bodyPr spcFirstLastPara="1" wrap="square" lIns="91425" tIns="45700" rIns="91425" bIns="45700" anchor="t" anchorCtr="0">
            <a:noAutofit/>
          </a:bodyPr>
          <a:lstStyle/>
          <a:p>
            <a:pPr lvl="0"/>
            <a:r>
              <a:rPr lang="en-GB" sz="3200" dirty="0">
                <a:solidFill>
                  <a:schemeClr val="tx1"/>
                </a:solidFill>
                <a:latin typeface="Calibri" panose="020F0502020204030204" pitchFamily="34" charset="0"/>
                <a:cs typeface="Calibri" panose="020F0502020204030204" pitchFamily="34" charset="0"/>
              </a:rPr>
              <a:t>Pollinator Groups: Flies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grpSp>
        <p:nvGrpSpPr>
          <p:cNvPr id="733" name="Google Shape;733;p38"/>
          <p:cNvGrpSpPr/>
          <p:nvPr/>
        </p:nvGrpSpPr>
        <p:grpSpPr>
          <a:xfrm>
            <a:off x="1212216" y="542578"/>
            <a:ext cx="7455856" cy="3096344"/>
            <a:chOff x="561653" y="456083"/>
            <a:chExt cx="7898779" cy="3381567"/>
          </a:xfrm>
        </p:grpSpPr>
        <p:sp>
          <p:nvSpPr>
            <p:cNvPr id="734" name="Google Shape;734;p38"/>
            <p:cNvSpPr/>
            <p:nvPr/>
          </p:nvSpPr>
          <p:spPr>
            <a:xfrm>
              <a:off x="3491880" y="1916832"/>
              <a:ext cx="4968552" cy="57141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974806"/>
                  </a:solidFill>
                  <a:latin typeface="Arial"/>
                  <a:ea typeface="Arial"/>
                  <a:cs typeface="Arial"/>
                  <a:sym typeface="Arial"/>
                </a:rPr>
                <a:t>Hard outer wing cases (elytra),</a:t>
              </a:r>
              <a:endParaRPr/>
            </a:p>
            <a:p>
              <a:pPr marL="0" marR="0" lvl="0" indent="0" algn="l" rtl="0">
                <a:spcBef>
                  <a:spcPts val="0"/>
                </a:spcBef>
                <a:spcAft>
                  <a:spcPts val="0"/>
                </a:spcAft>
                <a:buNone/>
              </a:pPr>
              <a:r>
                <a:rPr lang="en-GB" sz="1400" b="1">
                  <a:solidFill>
                    <a:srgbClr val="974806"/>
                  </a:solidFill>
                  <a:latin typeface="Arial"/>
                  <a:ea typeface="Arial"/>
                  <a:cs typeface="Arial"/>
                  <a:sym typeface="Arial"/>
                </a:rPr>
                <a:t>meeting in a ‘T’ shape</a:t>
              </a:r>
              <a:endParaRPr/>
            </a:p>
          </p:txBody>
        </p:sp>
        <p:grpSp>
          <p:nvGrpSpPr>
            <p:cNvPr id="735" name="Google Shape;735;p38"/>
            <p:cNvGrpSpPr/>
            <p:nvPr/>
          </p:nvGrpSpPr>
          <p:grpSpPr>
            <a:xfrm>
              <a:off x="561653" y="456083"/>
              <a:ext cx="1872208" cy="3381567"/>
              <a:chOff x="561653" y="456083"/>
              <a:chExt cx="1872208" cy="3381567"/>
            </a:xfrm>
          </p:grpSpPr>
          <p:pic>
            <p:nvPicPr>
              <p:cNvPr id="736" name="Google Shape;736;p38" descr="Soldier Beetle (Cantharis rustica)"/>
              <p:cNvPicPr preferRelativeResize="0"/>
              <p:nvPr/>
            </p:nvPicPr>
            <p:blipFill rotWithShape="1">
              <a:blip r:embed="rId3">
                <a:alphaModFix/>
              </a:blip>
              <a:srcRect/>
              <a:stretch/>
            </p:blipFill>
            <p:spPr>
              <a:xfrm>
                <a:off x="561653" y="456083"/>
                <a:ext cx="1872208" cy="3381567"/>
              </a:xfrm>
              <a:prstGeom prst="rect">
                <a:avLst/>
              </a:prstGeom>
              <a:noFill/>
              <a:ln>
                <a:noFill/>
              </a:ln>
            </p:spPr>
          </p:pic>
          <p:grpSp>
            <p:nvGrpSpPr>
              <p:cNvPr id="737" name="Google Shape;737;p38"/>
              <p:cNvGrpSpPr/>
              <p:nvPr/>
            </p:nvGrpSpPr>
            <p:grpSpPr>
              <a:xfrm>
                <a:off x="1289575" y="2132856"/>
                <a:ext cx="432048" cy="1007368"/>
                <a:chOff x="1300305" y="3141663"/>
                <a:chExt cx="574675" cy="1582737"/>
              </a:xfrm>
            </p:grpSpPr>
            <p:cxnSp>
              <p:nvCxnSpPr>
                <p:cNvPr id="738" name="Google Shape;738;p38"/>
                <p:cNvCxnSpPr/>
                <p:nvPr/>
              </p:nvCxnSpPr>
              <p:spPr>
                <a:xfrm>
                  <a:off x="1300305" y="3141663"/>
                  <a:ext cx="574675" cy="0"/>
                </a:xfrm>
                <a:prstGeom prst="straightConnector1">
                  <a:avLst/>
                </a:prstGeom>
                <a:noFill/>
                <a:ln w="53975" cap="flat" cmpd="sng">
                  <a:solidFill>
                    <a:srgbClr val="FFFF00"/>
                  </a:solidFill>
                  <a:prstDash val="solid"/>
                  <a:round/>
                  <a:headEnd type="none" w="med" len="med"/>
                  <a:tailEnd type="none" w="med" len="med"/>
                </a:ln>
              </p:spPr>
            </p:cxnSp>
            <p:cxnSp>
              <p:nvCxnSpPr>
                <p:cNvPr id="739" name="Google Shape;739;p38"/>
                <p:cNvCxnSpPr/>
                <p:nvPr/>
              </p:nvCxnSpPr>
              <p:spPr>
                <a:xfrm>
                  <a:off x="1604710" y="3141663"/>
                  <a:ext cx="0" cy="1582737"/>
                </a:xfrm>
                <a:prstGeom prst="straightConnector1">
                  <a:avLst/>
                </a:prstGeom>
                <a:noFill/>
                <a:ln w="53975" cap="flat" cmpd="sng">
                  <a:solidFill>
                    <a:srgbClr val="FFFF00"/>
                  </a:solidFill>
                  <a:prstDash val="solid"/>
                  <a:round/>
                  <a:headEnd type="none" w="med" len="med"/>
                  <a:tailEnd type="none" w="med" len="med"/>
                </a:ln>
              </p:spPr>
            </p:cxnSp>
          </p:grpSp>
        </p:grpSp>
        <p:sp>
          <p:nvSpPr>
            <p:cNvPr id="740" name="Google Shape;740;p38"/>
            <p:cNvSpPr/>
            <p:nvPr/>
          </p:nvSpPr>
          <p:spPr>
            <a:xfrm>
              <a:off x="3491880" y="1268760"/>
              <a:ext cx="1944216"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a:solidFill>
                    <a:srgbClr val="974806"/>
                  </a:solidFill>
                  <a:latin typeface="Arial"/>
                  <a:ea typeface="Arial"/>
                  <a:cs typeface="Arial"/>
                  <a:sym typeface="Arial"/>
                </a:rPr>
                <a:t>Biting mouthparts </a:t>
              </a:r>
              <a:endParaRPr/>
            </a:p>
          </p:txBody>
        </p:sp>
        <p:cxnSp>
          <p:nvCxnSpPr>
            <p:cNvPr id="741" name="Google Shape;741;p38"/>
            <p:cNvCxnSpPr>
              <a:stCxn id="740" idx="1"/>
            </p:cNvCxnSpPr>
            <p:nvPr/>
          </p:nvCxnSpPr>
          <p:spPr>
            <a:xfrm flipH="1">
              <a:off x="1763580" y="1422648"/>
              <a:ext cx="1728300" cy="134100"/>
            </a:xfrm>
            <a:prstGeom prst="straightConnector1">
              <a:avLst/>
            </a:prstGeom>
            <a:noFill/>
            <a:ln w="9525" cap="flat" cmpd="sng">
              <a:solidFill>
                <a:srgbClr val="E36C09"/>
              </a:solidFill>
              <a:prstDash val="solid"/>
              <a:round/>
              <a:headEnd type="none" w="sm" len="sm"/>
              <a:tailEnd type="stealth" w="med" len="med"/>
            </a:ln>
          </p:spPr>
        </p:cxnSp>
        <p:cxnSp>
          <p:nvCxnSpPr>
            <p:cNvPr id="742" name="Google Shape;742;p38"/>
            <p:cNvCxnSpPr/>
            <p:nvPr/>
          </p:nvCxnSpPr>
          <p:spPr>
            <a:xfrm rot="10800000">
              <a:off x="2123728" y="2276872"/>
              <a:ext cx="1296144" cy="0"/>
            </a:xfrm>
            <a:prstGeom prst="straightConnector1">
              <a:avLst/>
            </a:prstGeom>
            <a:noFill/>
            <a:ln w="9525" cap="flat" cmpd="sng">
              <a:solidFill>
                <a:srgbClr val="E36C09"/>
              </a:solidFill>
              <a:prstDash val="solid"/>
              <a:round/>
              <a:headEnd type="none" w="sm" len="sm"/>
              <a:tailEnd type="stealth" w="med" len="med"/>
            </a:ln>
          </p:spPr>
        </p:cxnSp>
      </p:grpSp>
      <p:grpSp>
        <p:nvGrpSpPr>
          <p:cNvPr id="755" name="Google Shape;755;p38"/>
          <p:cNvGrpSpPr/>
          <p:nvPr/>
        </p:nvGrpSpPr>
        <p:grpSpPr>
          <a:xfrm>
            <a:off x="3999954" y="2874643"/>
            <a:ext cx="5040560" cy="2696648"/>
            <a:chOff x="467544" y="3933055"/>
            <a:chExt cx="5040560" cy="2696648"/>
          </a:xfrm>
        </p:grpSpPr>
        <p:pic>
          <p:nvPicPr>
            <p:cNvPr id="756" name="Google Shape;756;p38" descr="Thick-legged Flower Beetle (Oedemera nobilis) IN001.tif"/>
            <p:cNvPicPr preferRelativeResize="0"/>
            <p:nvPr/>
          </p:nvPicPr>
          <p:blipFill rotWithShape="1">
            <a:blip r:embed="rId4">
              <a:alphaModFix/>
            </a:blip>
            <a:srcRect/>
            <a:stretch/>
          </p:blipFill>
          <p:spPr>
            <a:xfrm>
              <a:off x="869453" y="4836070"/>
              <a:ext cx="1934685" cy="1722399"/>
            </a:xfrm>
            <a:prstGeom prst="rect">
              <a:avLst/>
            </a:prstGeom>
            <a:noFill/>
            <a:ln>
              <a:noFill/>
            </a:ln>
          </p:spPr>
        </p:pic>
        <p:pic>
          <p:nvPicPr>
            <p:cNvPr id="757" name="Google Shape;757;p38" descr="Soldier Beetle cut out.png"/>
            <p:cNvPicPr preferRelativeResize="0"/>
            <p:nvPr/>
          </p:nvPicPr>
          <p:blipFill rotWithShape="1">
            <a:blip r:embed="rId5">
              <a:alphaModFix/>
            </a:blip>
            <a:srcRect/>
            <a:stretch/>
          </p:blipFill>
          <p:spPr>
            <a:xfrm>
              <a:off x="3275615" y="4949311"/>
              <a:ext cx="2141545" cy="1600422"/>
            </a:xfrm>
            <a:prstGeom prst="rect">
              <a:avLst/>
            </a:prstGeom>
            <a:noFill/>
            <a:ln>
              <a:noFill/>
            </a:ln>
          </p:spPr>
        </p:pic>
        <p:grpSp>
          <p:nvGrpSpPr>
            <p:cNvPr id="758" name="Google Shape;758;p38"/>
            <p:cNvGrpSpPr/>
            <p:nvPr/>
          </p:nvGrpSpPr>
          <p:grpSpPr>
            <a:xfrm>
              <a:off x="467544" y="3933055"/>
              <a:ext cx="5040560" cy="2696648"/>
              <a:chOff x="467544" y="3789040"/>
              <a:chExt cx="5400600" cy="2915297"/>
            </a:xfrm>
          </p:grpSpPr>
          <p:sp>
            <p:nvSpPr>
              <p:cNvPr id="759" name="Google Shape;759;p38"/>
              <p:cNvSpPr/>
              <p:nvPr/>
            </p:nvSpPr>
            <p:spPr>
              <a:xfrm>
                <a:off x="467544" y="3789040"/>
                <a:ext cx="5400600" cy="2915297"/>
              </a:xfrm>
              <a:prstGeom prst="rect">
                <a:avLst/>
              </a:prstGeom>
              <a:noFill/>
              <a:ln w="25400" cap="flat" cmpd="sng">
                <a:solidFill>
                  <a:srgbClr val="9748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60" name="Google Shape;760;p38"/>
              <p:cNvSpPr txBox="1"/>
              <p:nvPr/>
            </p:nvSpPr>
            <p:spPr>
              <a:xfrm>
                <a:off x="467544" y="3789040"/>
                <a:ext cx="4909636" cy="6654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dirty="0">
                    <a:solidFill>
                      <a:srgbClr val="E36C09"/>
                    </a:solidFill>
                    <a:latin typeface="Arial"/>
                    <a:ea typeface="Arial"/>
                    <a:cs typeface="Arial"/>
                    <a:sym typeface="Arial"/>
                  </a:rPr>
                  <a:t>Species Examples</a:t>
                </a:r>
                <a:endParaRPr sz="2000" b="1" dirty="0">
                  <a:solidFill>
                    <a:schemeClr val="dk1"/>
                  </a:solidFill>
                  <a:latin typeface="Arial"/>
                  <a:ea typeface="Arial"/>
                  <a:cs typeface="Arial"/>
                  <a:sym typeface="Arial"/>
                </a:endParaRPr>
              </a:p>
              <a:p>
                <a:pPr marL="0" marR="0" lvl="0" indent="0" algn="l" rtl="0">
                  <a:spcBef>
                    <a:spcPts val="0"/>
                  </a:spcBef>
                  <a:spcAft>
                    <a:spcPts val="0"/>
                  </a:spcAft>
                  <a:buNone/>
                </a:pPr>
                <a:endParaRPr sz="2000" b="1" dirty="0">
                  <a:solidFill>
                    <a:schemeClr val="dk1"/>
                  </a:solidFill>
                  <a:latin typeface="Arial"/>
                  <a:ea typeface="Arial"/>
                  <a:cs typeface="Arial"/>
                  <a:sym typeface="Arial"/>
                </a:endParaRPr>
              </a:p>
            </p:txBody>
          </p:sp>
        </p:grpSp>
        <p:sp>
          <p:nvSpPr>
            <p:cNvPr id="761" name="Google Shape;761;p38"/>
            <p:cNvSpPr/>
            <p:nvPr/>
          </p:nvSpPr>
          <p:spPr>
            <a:xfrm>
              <a:off x="673733" y="4307819"/>
              <a:ext cx="2304256"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400" b="1" dirty="0">
                  <a:solidFill>
                    <a:srgbClr val="974806"/>
                  </a:solidFill>
                  <a:latin typeface="Calibri"/>
                  <a:ea typeface="Calibri"/>
                  <a:cs typeface="Calibri"/>
                  <a:sym typeface="Calibri"/>
                </a:rPr>
                <a:t>Thick-legged Flower Beetle</a:t>
              </a:r>
              <a:endParaRPr dirty="0"/>
            </a:p>
            <a:p>
              <a:pPr marL="0" marR="0" lvl="0" indent="0" algn="ctr" rtl="0">
                <a:spcBef>
                  <a:spcPts val="0"/>
                </a:spcBef>
                <a:spcAft>
                  <a:spcPts val="0"/>
                </a:spcAft>
                <a:buNone/>
              </a:pPr>
              <a:r>
                <a:rPr lang="en-GB" sz="1400" b="1" dirty="0">
                  <a:solidFill>
                    <a:srgbClr val="974806"/>
                  </a:solidFill>
                  <a:latin typeface="Calibri"/>
                  <a:ea typeface="Calibri"/>
                  <a:cs typeface="Calibri"/>
                  <a:sym typeface="Calibri"/>
                </a:rPr>
                <a:t>(</a:t>
              </a:r>
              <a:r>
                <a:rPr lang="en-GB" sz="1400" b="1" i="1" dirty="0" err="1">
                  <a:solidFill>
                    <a:srgbClr val="974806"/>
                  </a:solidFill>
                  <a:latin typeface="Calibri"/>
                  <a:ea typeface="Calibri"/>
                  <a:cs typeface="Calibri"/>
                  <a:sym typeface="Calibri"/>
                </a:rPr>
                <a:t>Oedemera</a:t>
              </a:r>
              <a:r>
                <a:rPr lang="en-GB" sz="1400" b="1" i="1" dirty="0">
                  <a:solidFill>
                    <a:srgbClr val="974806"/>
                  </a:solidFill>
                  <a:latin typeface="Calibri"/>
                  <a:ea typeface="Calibri"/>
                  <a:cs typeface="Calibri"/>
                  <a:sym typeface="Calibri"/>
                </a:rPr>
                <a:t> nobilis)</a:t>
              </a:r>
              <a:endParaRPr sz="1400" dirty="0">
                <a:solidFill>
                  <a:srgbClr val="974806"/>
                </a:solidFill>
                <a:latin typeface="Calibri"/>
                <a:ea typeface="Calibri"/>
                <a:cs typeface="Calibri"/>
                <a:sym typeface="Calibri"/>
              </a:endParaRPr>
            </a:p>
          </p:txBody>
        </p:sp>
        <p:sp>
          <p:nvSpPr>
            <p:cNvPr id="762" name="Google Shape;762;p38"/>
            <p:cNvSpPr/>
            <p:nvPr/>
          </p:nvSpPr>
          <p:spPr>
            <a:xfrm>
              <a:off x="3464627" y="4336120"/>
              <a:ext cx="1671035"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400" b="1" dirty="0">
                  <a:solidFill>
                    <a:srgbClr val="974806"/>
                  </a:solidFill>
                  <a:latin typeface="Calibri"/>
                  <a:ea typeface="Calibri"/>
                  <a:cs typeface="Calibri"/>
                  <a:sym typeface="Calibri"/>
                </a:rPr>
                <a:t>Red Soldier Beetle</a:t>
              </a:r>
              <a:endParaRPr dirty="0"/>
            </a:p>
            <a:p>
              <a:pPr marL="0" marR="0" lvl="0" indent="0" algn="ctr" rtl="0">
                <a:spcBef>
                  <a:spcPts val="0"/>
                </a:spcBef>
                <a:spcAft>
                  <a:spcPts val="0"/>
                </a:spcAft>
                <a:buNone/>
              </a:pPr>
              <a:r>
                <a:rPr lang="en-GB" sz="1400" b="1" dirty="0">
                  <a:solidFill>
                    <a:srgbClr val="974806"/>
                  </a:solidFill>
                  <a:latin typeface="Calibri"/>
                  <a:ea typeface="Calibri"/>
                  <a:cs typeface="Calibri"/>
                  <a:sym typeface="Calibri"/>
                </a:rPr>
                <a:t>(</a:t>
              </a:r>
              <a:r>
                <a:rPr lang="en-GB" sz="1400" b="1" i="1" dirty="0" err="1">
                  <a:solidFill>
                    <a:srgbClr val="974806"/>
                  </a:solidFill>
                  <a:latin typeface="Calibri"/>
                  <a:ea typeface="Calibri"/>
                  <a:cs typeface="Calibri"/>
                  <a:sym typeface="Calibri"/>
                </a:rPr>
                <a:t>Rhagonycha</a:t>
              </a:r>
              <a:r>
                <a:rPr lang="en-GB" sz="1400" b="1" i="1" dirty="0">
                  <a:solidFill>
                    <a:srgbClr val="974806"/>
                  </a:solidFill>
                  <a:latin typeface="Calibri"/>
                  <a:ea typeface="Calibri"/>
                  <a:cs typeface="Calibri"/>
                  <a:sym typeface="Calibri"/>
                </a:rPr>
                <a:t> fulva)</a:t>
              </a:r>
              <a:endParaRPr sz="1400" dirty="0">
                <a:solidFill>
                  <a:srgbClr val="974806"/>
                </a:solidFill>
                <a:latin typeface="Calibri"/>
                <a:ea typeface="Calibri"/>
                <a:cs typeface="Calibri"/>
                <a:sym typeface="Calibri"/>
              </a:endParaRPr>
            </a:p>
          </p:txBody>
        </p:sp>
      </p:grpSp>
      <p:sp>
        <p:nvSpPr>
          <p:cNvPr id="763" name="Google Shape;763;p38"/>
          <p:cNvSpPr/>
          <p:nvPr/>
        </p:nvSpPr>
        <p:spPr>
          <a:xfrm>
            <a:off x="276605" y="3106146"/>
            <a:ext cx="3701526" cy="33239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000" b="1" dirty="0">
                <a:solidFill>
                  <a:schemeClr val="dk1"/>
                </a:solidFill>
                <a:latin typeface="Calibri"/>
                <a:ea typeface="Calibri"/>
                <a:cs typeface="Calibri"/>
                <a:sym typeface="Calibri"/>
              </a:rPr>
              <a:t>Beetles</a:t>
            </a:r>
            <a:endParaRPr dirty="0"/>
          </a:p>
          <a:p>
            <a:pPr marL="0" marR="0" lvl="0" indent="0" algn="l" rtl="0">
              <a:spcBef>
                <a:spcPts val="600"/>
              </a:spcBef>
              <a:spcAft>
                <a:spcPts val="0"/>
              </a:spcAft>
              <a:buNone/>
            </a:pPr>
            <a:r>
              <a:rPr lang="en-GB" sz="1800" dirty="0">
                <a:solidFill>
                  <a:schemeClr val="dk1"/>
                </a:solidFill>
                <a:latin typeface="Calibri"/>
                <a:ea typeface="Calibri"/>
                <a:cs typeface="Calibri"/>
                <a:sym typeface="Calibri"/>
              </a:rPr>
              <a:t>Beetles are one of the largest orders of insects in the UK, with over 4,000 species including ladybirds. </a:t>
            </a:r>
            <a:endParaRPr dirty="0"/>
          </a:p>
          <a:p>
            <a:pPr marL="0" marR="0" lvl="0" indent="0" algn="l" rtl="0">
              <a:spcBef>
                <a:spcPts val="600"/>
              </a:spcBef>
              <a:spcAft>
                <a:spcPts val="0"/>
              </a:spcAft>
              <a:buNone/>
            </a:pPr>
            <a:r>
              <a:rPr lang="en-GB" sz="1800" dirty="0">
                <a:solidFill>
                  <a:schemeClr val="dk1"/>
                </a:solidFill>
                <a:latin typeface="Calibri"/>
                <a:ea typeface="Calibri"/>
                <a:cs typeface="Calibri"/>
                <a:sym typeface="Calibri"/>
              </a:rPr>
              <a:t>Beetles are a very diverse group and contribute to the breakdown of organic matter in addition to being a potential predator and pollinator.</a:t>
            </a:r>
            <a:endParaRPr dirty="0"/>
          </a:p>
        </p:txBody>
      </p:sp>
      <p:pic>
        <p:nvPicPr>
          <p:cNvPr id="3" name="Picture 2">
            <a:extLst>
              <a:ext uri="{FF2B5EF4-FFF2-40B4-BE49-F238E27FC236}">
                <a16:creationId xmlns:a16="http://schemas.microsoft.com/office/drawing/2014/main" id="{F2655759-1957-0244-9632-F0DDEF99A3C6}"/>
              </a:ext>
            </a:extLst>
          </p:cNvPr>
          <p:cNvPicPr>
            <a:picLocks noChangeAspect="1"/>
          </p:cNvPicPr>
          <p:nvPr/>
        </p:nvPicPr>
        <p:blipFill>
          <a:blip r:embed="rId6"/>
          <a:stretch>
            <a:fillRect/>
          </a:stretch>
        </p:blipFill>
        <p:spPr>
          <a:xfrm>
            <a:off x="6323991" y="1153056"/>
            <a:ext cx="2691422" cy="1497215"/>
          </a:xfrm>
          <a:prstGeom prst="rect">
            <a:avLst/>
          </a:prstGeom>
        </p:spPr>
      </p:pic>
      <p:sp>
        <p:nvSpPr>
          <p:cNvPr id="4" name="TextBox 3">
            <a:extLst>
              <a:ext uri="{FF2B5EF4-FFF2-40B4-BE49-F238E27FC236}">
                <a16:creationId xmlns:a16="http://schemas.microsoft.com/office/drawing/2014/main" id="{3D22CF6B-8C01-2748-B3FA-338399E8232B}"/>
              </a:ext>
            </a:extLst>
          </p:cNvPr>
          <p:cNvSpPr txBox="1"/>
          <p:nvPr/>
        </p:nvSpPr>
        <p:spPr>
          <a:xfrm>
            <a:off x="6318473" y="773101"/>
            <a:ext cx="2631097" cy="307777"/>
          </a:xfrm>
          <a:prstGeom prst="rect">
            <a:avLst/>
          </a:prstGeom>
          <a:noFill/>
        </p:spPr>
        <p:txBody>
          <a:bodyPr wrap="square" rtlCol="0">
            <a:spAutoFit/>
          </a:bodyPr>
          <a:lstStyle/>
          <a:p>
            <a:r>
              <a:rPr lang="en-US" i="1" dirty="0"/>
              <a:t>Don’t confuse with True Bugs</a:t>
            </a:r>
          </a:p>
        </p:txBody>
      </p:sp>
      <p:pic>
        <p:nvPicPr>
          <p:cNvPr id="36" name="Picture 35" descr="A screenshot of a video game&#10;&#10;Description automatically generated with medium confidence">
            <a:extLst>
              <a:ext uri="{FF2B5EF4-FFF2-40B4-BE49-F238E27FC236}">
                <a16:creationId xmlns:a16="http://schemas.microsoft.com/office/drawing/2014/main" id="{FA6F8676-89E3-5B42-B86D-440035A093EE}"/>
              </a:ext>
            </a:extLst>
          </p:cNvPr>
          <p:cNvPicPr>
            <a:picLocks noChangeAspect="1"/>
          </p:cNvPicPr>
          <p:nvPr/>
        </p:nvPicPr>
        <p:blipFill>
          <a:blip r:embed="rId7"/>
          <a:stretch>
            <a:fillRect/>
          </a:stretch>
        </p:blipFill>
        <p:spPr>
          <a:xfrm>
            <a:off x="0" y="5432687"/>
            <a:ext cx="9179496" cy="1422822"/>
          </a:xfrm>
          <a:prstGeom prst="rect">
            <a:avLst/>
          </a:prstGeom>
        </p:spPr>
      </p:pic>
      <p:sp>
        <p:nvSpPr>
          <p:cNvPr id="37" name="Google Shape;631;p34">
            <a:extLst>
              <a:ext uri="{FF2B5EF4-FFF2-40B4-BE49-F238E27FC236}">
                <a16:creationId xmlns:a16="http://schemas.microsoft.com/office/drawing/2014/main" id="{EF7E1E56-A6AE-F445-8C96-78DED79E1A18}"/>
              </a:ext>
            </a:extLst>
          </p:cNvPr>
          <p:cNvSpPr txBox="1"/>
          <p:nvPr/>
        </p:nvSpPr>
        <p:spPr>
          <a:xfrm>
            <a:off x="2260003" y="319725"/>
            <a:ext cx="6768752" cy="584775"/>
          </a:xfrm>
          <a:prstGeom prst="rect">
            <a:avLst/>
          </a:prstGeom>
          <a:noFill/>
          <a:ln>
            <a:noFill/>
          </a:ln>
        </p:spPr>
        <p:txBody>
          <a:bodyPr spcFirstLastPara="1" wrap="square" lIns="91425" tIns="45700" rIns="91425" bIns="45700" anchor="t" anchorCtr="0">
            <a:noAutofit/>
          </a:bodyPr>
          <a:lstStyle/>
          <a:p>
            <a:pPr lvl="0"/>
            <a:r>
              <a:rPr lang="en-GB" sz="3200" dirty="0">
                <a:solidFill>
                  <a:schemeClr val="tx1"/>
                </a:solidFill>
                <a:latin typeface="Calibri" panose="020F0502020204030204" pitchFamily="34" charset="0"/>
                <a:cs typeface="Calibri" panose="020F0502020204030204" pitchFamily="34" charset="0"/>
              </a:rPr>
              <a:t>Pollinator Groups: Beetles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39"/>
          <p:cNvPicPr preferRelativeResize="0"/>
          <p:nvPr/>
        </p:nvPicPr>
        <p:blipFill rotWithShape="1">
          <a:blip r:embed="rId3">
            <a:alphaModFix/>
          </a:blip>
          <a:srcRect t="3402"/>
          <a:stretch/>
        </p:blipFill>
        <p:spPr>
          <a:xfrm>
            <a:off x="-231377" y="1451338"/>
            <a:ext cx="9751786" cy="5767871"/>
          </a:xfrm>
          <a:prstGeom prst="rect">
            <a:avLst/>
          </a:prstGeom>
          <a:noFill/>
          <a:ln>
            <a:noFill/>
          </a:ln>
        </p:spPr>
      </p:pic>
      <p:sp>
        <p:nvSpPr>
          <p:cNvPr id="771" name="Google Shape;771;p39"/>
          <p:cNvSpPr txBox="1"/>
          <p:nvPr/>
        </p:nvSpPr>
        <p:spPr>
          <a:xfrm>
            <a:off x="0" y="6224452"/>
            <a:ext cx="9289032"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b="1" dirty="0">
                <a:solidFill>
                  <a:schemeClr val="lt1"/>
                </a:solidFill>
                <a:latin typeface="Arial"/>
                <a:ea typeface="Arial"/>
                <a:cs typeface="Arial"/>
                <a:sym typeface="Arial"/>
              </a:rPr>
              <a:t>Red Admiral </a:t>
            </a:r>
            <a:r>
              <a:rPr lang="en-GB" sz="1800" i="1" dirty="0">
                <a:solidFill>
                  <a:schemeClr val="lt1"/>
                </a:solidFill>
                <a:latin typeface="Arial"/>
                <a:ea typeface="Arial"/>
                <a:cs typeface="Arial"/>
                <a:sym typeface="Arial"/>
              </a:rPr>
              <a:t>(</a:t>
            </a:r>
            <a:r>
              <a:rPr lang="en-GB" sz="1800" b="1" i="1" dirty="0">
                <a:solidFill>
                  <a:schemeClr val="lt1"/>
                </a:solidFill>
                <a:latin typeface="Arial"/>
                <a:ea typeface="Arial"/>
                <a:cs typeface="Arial"/>
                <a:sym typeface="Arial"/>
              </a:rPr>
              <a:t>Inachis io</a:t>
            </a:r>
            <a:r>
              <a:rPr lang="en-GB" sz="1800" i="1" dirty="0">
                <a:solidFill>
                  <a:schemeClr val="lt1"/>
                </a:solidFill>
                <a:latin typeface="Arial"/>
                <a:ea typeface="Arial"/>
                <a:cs typeface="Arial"/>
                <a:sym typeface="Arial"/>
              </a:rPr>
              <a:t>) </a:t>
            </a:r>
            <a:endParaRPr sz="1800" b="1" dirty="0">
              <a:solidFill>
                <a:schemeClr val="lt1"/>
              </a:solidFill>
              <a:latin typeface="Arial"/>
              <a:ea typeface="Arial"/>
              <a:cs typeface="Arial"/>
              <a:sym typeface="Arial"/>
            </a:endParaRPr>
          </a:p>
        </p:txBody>
      </p:sp>
      <p:pic>
        <p:nvPicPr>
          <p:cNvPr id="3" name="Picture 2" descr="Shape, arrow&#10;&#10;Description automatically generated">
            <a:extLst>
              <a:ext uri="{FF2B5EF4-FFF2-40B4-BE49-F238E27FC236}">
                <a16:creationId xmlns:a16="http://schemas.microsoft.com/office/drawing/2014/main" id="{4F1A6928-5122-024E-8093-DCD812862274}"/>
              </a:ext>
            </a:extLst>
          </p:cNvPr>
          <p:cNvPicPr>
            <a:picLocks noChangeAspect="1"/>
          </p:cNvPicPr>
          <p:nvPr/>
        </p:nvPicPr>
        <p:blipFill>
          <a:blip r:embed="rId4"/>
          <a:stretch>
            <a:fillRect/>
          </a:stretch>
        </p:blipFill>
        <p:spPr>
          <a:xfrm>
            <a:off x="3435366" y="11339"/>
            <a:ext cx="2560000" cy="1440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30" name="Google Shape;830;p42"/>
          <p:cNvSpPr txBox="1"/>
          <p:nvPr/>
        </p:nvSpPr>
        <p:spPr>
          <a:xfrm>
            <a:off x="251520" y="107921"/>
            <a:ext cx="676875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b="1">
                <a:solidFill>
                  <a:schemeClr val="lt1"/>
                </a:solidFill>
                <a:latin typeface="Arial"/>
                <a:ea typeface="Arial"/>
                <a:cs typeface="Arial"/>
                <a:sym typeface="Arial"/>
              </a:rPr>
              <a:t>The Pack</a:t>
            </a:r>
            <a:endParaRPr/>
          </a:p>
        </p:txBody>
      </p:sp>
      <p:sp>
        <p:nvSpPr>
          <p:cNvPr id="839" name="Google Shape;839;p42"/>
          <p:cNvSpPr txBox="1"/>
          <p:nvPr/>
        </p:nvSpPr>
        <p:spPr>
          <a:xfrm>
            <a:off x="2627906" y="2483038"/>
            <a:ext cx="6142412" cy="1367482"/>
          </a:xfrm>
          <a:prstGeom prst="rect">
            <a:avLst/>
          </a:prstGeom>
          <a:noFill/>
          <a:ln>
            <a:noFill/>
          </a:ln>
        </p:spPr>
        <p:txBody>
          <a:bodyPr spcFirstLastPara="1" wrap="square" lIns="91425" tIns="45700" rIns="91425" bIns="45700" anchor="t" anchorCtr="0">
            <a:noAutofit/>
          </a:bodyPr>
          <a:lstStyle/>
          <a:p>
            <a:endParaRPr lang="en-GB" sz="1800" dirty="0">
              <a:latin typeface="Calibri" panose="020F0502020204030204" pitchFamily="34" charset="0"/>
            </a:endParaRPr>
          </a:p>
          <a:p>
            <a:pPr marL="457200" indent="-457200">
              <a:buAutoNum type="arabicPeriod"/>
            </a:pPr>
            <a:r>
              <a:rPr lang="en-GB" sz="1800" dirty="0">
                <a:latin typeface="Calibri" panose="020F0502020204030204" pitchFamily="34" charset="0"/>
              </a:rPr>
              <a:t>Taking part in a Citizen Science Survey, counting the number of insects in different </a:t>
            </a:r>
            <a:r>
              <a:rPr lang="en-GB" sz="1800" b="1" dirty="0">
                <a:latin typeface="Calibri" panose="020F0502020204030204" pitchFamily="34" charset="0"/>
              </a:rPr>
              <a:t>groups</a:t>
            </a:r>
            <a:r>
              <a:rPr lang="en-GB" sz="1800" dirty="0">
                <a:latin typeface="Calibri" panose="020F0502020204030204" pitchFamily="34" charset="0"/>
              </a:rPr>
              <a:t> (e.g. bumblebee, beetle, butterfly etc.) landing on a target flower for 10 minutes</a:t>
            </a:r>
          </a:p>
          <a:p>
            <a:pPr marL="457200" indent="-457200">
              <a:buAutoNum type="arabicPeriod"/>
            </a:pPr>
            <a:endParaRPr lang="en-GB" sz="1800" dirty="0">
              <a:latin typeface="Calibri" panose="020F0502020204030204" pitchFamily="34" charset="0"/>
            </a:endParaRPr>
          </a:p>
          <a:p>
            <a:pPr marL="457200" indent="-457200">
              <a:buAutoNum type="arabicPeriod"/>
            </a:pPr>
            <a:r>
              <a:rPr lang="en-GB" sz="1800" dirty="0">
                <a:latin typeface="Calibri" panose="020F0502020204030204" pitchFamily="34" charset="0"/>
              </a:rPr>
              <a:t>Taking a photo of a bumblebee and using Artificial Intelligence to help identify the </a:t>
            </a:r>
            <a:r>
              <a:rPr lang="en-GB" sz="1800" b="1" dirty="0">
                <a:latin typeface="Calibri" panose="020F0502020204030204" pitchFamily="34" charset="0"/>
              </a:rPr>
              <a:t>species </a:t>
            </a:r>
            <a:r>
              <a:rPr lang="en-GB" sz="1800" dirty="0">
                <a:latin typeface="Calibri" panose="020F0502020204030204" pitchFamily="34" charset="0"/>
              </a:rPr>
              <a:t>(e.g. garden, short tailed bumblebee etc.)</a:t>
            </a:r>
            <a:endParaRPr lang="en-US" sz="1800" dirty="0"/>
          </a:p>
        </p:txBody>
      </p:sp>
      <p:pic>
        <p:nvPicPr>
          <p:cNvPr id="17" name="Picture 16" descr="A screenshot of a video game&#10;&#10;Description automatically generated with medium confidence">
            <a:extLst>
              <a:ext uri="{FF2B5EF4-FFF2-40B4-BE49-F238E27FC236}">
                <a16:creationId xmlns:a16="http://schemas.microsoft.com/office/drawing/2014/main" id="{79D38D39-24EA-3840-8A64-8EBFC0EFC702}"/>
              </a:ext>
            </a:extLst>
          </p:cNvPr>
          <p:cNvPicPr>
            <a:picLocks noChangeAspect="1"/>
          </p:cNvPicPr>
          <p:nvPr/>
        </p:nvPicPr>
        <p:blipFill>
          <a:blip r:embed="rId3"/>
          <a:stretch>
            <a:fillRect/>
          </a:stretch>
        </p:blipFill>
        <p:spPr>
          <a:xfrm>
            <a:off x="-17748" y="5435178"/>
            <a:ext cx="9179496" cy="1422822"/>
          </a:xfrm>
          <a:prstGeom prst="rect">
            <a:avLst/>
          </a:prstGeom>
        </p:spPr>
      </p:pic>
      <p:sp>
        <p:nvSpPr>
          <p:cNvPr id="20" name="Google Shape;277;p22">
            <a:extLst>
              <a:ext uri="{FF2B5EF4-FFF2-40B4-BE49-F238E27FC236}">
                <a16:creationId xmlns:a16="http://schemas.microsoft.com/office/drawing/2014/main" id="{86B9C8D8-2EA1-F043-BE7A-CF96E8006B23}"/>
              </a:ext>
            </a:extLst>
          </p:cNvPr>
          <p:cNvSpPr txBox="1"/>
          <p:nvPr/>
        </p:nvSpPr>
        <p:spPr>
          <a:xfrm>
            <a:off x="2236478" y="449060"/>
            <a:ext cx="79545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dirty="0">
                <a:solidFill>
                  <a:schemeClr val="accent6">
                    <a:lumMod val="50000"/>
                  </a:schemeClr>
                </a:solidFill>
                <a:latin typeface="Calibri" panose="020F0502020204030204" pitchFamily="34" charset="0"/>
                <a:cs typeface="Calibri" panose="020F0502020204030204" pitchFamily="34" charset="0"/>
                <a:sym typeface="Arial"/>
              </a:rPr>
              <a:t>Recording pollinators</a:t>
            </a:r>
            <a:endParaRPr sz="4000" dirty="0">
              <a:solidFill>
                <a:schemeClr val="accent6">
                  <a:lumMod val="50000"/>
                </a:schemeClr>
              </a:solidFill>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8A2ACC-4BDC-5248-A65C-F9EB41B9D90C}"/>
              </a:ext>
            </a:extLst>
          </p:cNvPr>
          <p:cNvSpPr/>
          <p:nvPr/>
        </p:nvSpPr>
        <p:spPr>
          <a:xfrm>
            <a:off x="741415" y="1160090"/>
            <a:ext cx="7627218" cy="1477328"/>
          </a:xfrm>
          <a:prstGeom prst="rect">
            <a:avLst/>
          </a:prstGeom>
        </p:spPr>
        <p:txBody>
          <a:bodyPr wrap="square">
            <a:spAutoFit/>
          </a:bodyPr>
          <a:lstStyle/>
          <a:p>
            <a:pPr algn="ctr"/>
            <a:r>
              <a:rPr lang="en-GB" sz="2400" i="1" dirty="0">
                <a:solidFill>
                  <a:schemeClr val="accent6">
                    <a:lumMod val="50000"/>
                  </a:schemeClr>
                </a:solidFill>
                <a:latin typeface="Calibri" panose="020F0502020204030204" pitchFamily="34" charset="0"/>
              </a:rPr>
              <a:t>Take part in citizen science and contribute valuable new data about vital insect populations and their habitats.</a:t>
            </a:r>
          </a:p>
          <a:p>
            <a:r>
              <a:rPr lang="en-GB" sz="2400" i="1" dirty="0">
                <a:solidFill>
                  <a:schemeClr val="accent6">
                    <a:lumMod val="50000"/>
                  </a:schemeClr>
                </a:solidFill>
                <a:latin typeface="Calibri" panose="020F0502020204030204" pitchFamily="34" charset="0"/>
              </a:rPr>
              <a:t> </a:t>
            </a:r>
          </a:p>
          <a:p>
            <a:r>
              <a:rPr lang="en-GB" sz="1800" dirty="0">
                <a:latin typeface="Calibri" panose="020F0502020204030204" pitchFamily="34" charset="0"/>
              </a:rPr>
              <a:t>There are two steps:</a:t>
            </a:r>
          </a:p>
        </p:txBody>
      </p:sp>
      <p:pic>
        <p:nvPicPr>
          <p:cNvPr id="1026" name="Picture 2" descr="Graphical user interface, application&#10;&#10;Description automatically generated">
            <a:extLst>
              <a:ext uri="{FF2B5EF4-FFF2-40B4-BE49-F238E27FC236}">
                <a16:creationId xmlns:a16="http://schemas.microsoft.com/office/drawing/2014/main" id="{F4ECD3AB-3870-774B-88E3-513C942154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741415" y="2574033"/>
            <a:ext cx="1495063" cy="145065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Graphical user interface, application&#10;&#10;Description automatically generated">
            <a:extLst>
              <a:ext uri="{FF2B5EF4-FFF2-40B4-BE49-F238E27FC236}">
                <a16:creationId xmlns:a16="http://schemas.microsoft.com/office/drawing/2014/main" id="{83375E19-EA23-0A4A-B7DB-856DF37196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741415" y="4004606"/>
            <a:ext cx="1495064" cy="14506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50" name="Google Shape;850;p43"/>
          <p:cNvSpPr txBox="1"/>
          <p:nvPr/>
        </p:nvSpPr>
        <p:spPr>
          <a:xfrm>
            <a:off x="251520" y="116632"/>
            <a:ext cx="676875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b="1">
                <a:solidFill>
                  <a:schemeClr val="lt1"/>
                </a:solidFill>
                <a:latin typeface="Arial"/>
                <a:ea typeface="Arial"/>
                <a:cs typeface="Arial"/>
                <a:sym typeface="Arial"/>
              </a:rPr>
              <a:t>The Survey Booklet Contents</a:t>
            </a:r>
            <a:endParaRPr/>
          </a:p>
        </p:txBody>
      </p:sp>
      <p:pic>
        <p:nvPicPr>
          <p:cNvPr id="17" name="Picture 16" descr="A screenshot of a video game&#10;&#10;Description automatically generated with medium confidence">
            <a:extLst>
              <a:ext uri="{FF2B5EF4-FFF2-40B4-BE49-F238E27FC236}">
                <a16:creationId xmlns:a16="http://schemas.microsoft.com/office/drawing/2014/main" id="{477FCD9C-986D-D24C-811D-002786BA4282}"/>
              </a:ext>
            </a:extLst>
          </p:cNvPr>
          <p:cNvPicPr>
            <a:picLocks noChangeAspect="1"/>
          </p:cNvPicPr>
          <p:nvPr/>
        </p:nvPicPr>
        <p:blipFill>
          <a:blip r:embed="rId3"/>
          <a:stretch>
            <a:fillRect/>
          </a:stretch>
        </p:blipFill>
        <p:spPr>
          <a:xfrm>
            <a:off x="-51369" y="5505762"/>
            <a:ext cx="9179496" cy="1422822"/>
          </a:xfrm>
          <a:prstGeom prst="rect">
            <a:avLst/>
          </a:prstGeom>
        </p:spPr>
      </p:pic>
      <p:pic>
        <p:nvPicPr>
          <p:cNvPr id="18" name="Google Shape;841;p42" descr="guide 2.JPG">
            <a:extLst>
              <a:ext uri="{FF2B5EF4-FFF2-40B4-BE49-F238E27FC236}">
                <a16:creationId xmlns:a16="http://schemas.microsoft.com/office/drawing/2014/main" id="{EC56E85E-FE67-8349-818E-E95909EBD7BB}"/>
              </a:ext>
            </a:extLst>
          </p:cNvPr>
          <p:cNvPicPr preferRelativeResize="0"/>
          <p:nvPr/>
        </p:nvPicPr>
        <p:blipFill rotWithShape="1">
          <a:blip r:embed="rId4">
            <a:alphaModFix/>
          </a:blip>
          <a:srcRect/>
          <a:stretch/>
        </p:blipFill>
        <p:spPr>
          <a:xfrm>
            <a:off x="6552624" y="2625805"/>
            <a:ext cx="1962711" cy="1422823"/>
          </a:xfrm>
          <a:prstGeom prst="rect">
            <a:avLst/>
          </a:prstGeom>
          <a:noFill/>
          <a:ln>
            <a:noFill/>
          </a:ln>
        </p:spPr>
      </p:pic>
      <p:pic>
        <p:nvPicPr>
          <p:cNvPr id="19" name="Picture 18">
            <a:extLst>
              <a:ext uri="{FF2B5EF4-FFF2-40B4-BE49-F238E27FC236}">
                <a16:creationId xmlns:a16="http://schemas.microsoft.com/office/drawing/2014/main" id="{E687269A-7FDC-1B48-BB47-D05D882EEEBA}"/>
              </a:ext>
            </a:extLst>
          </p:cNvPr>
          <p:cNvPicPr>
            <a:picLocks noChangeAspect="1"/>
          </p:cNvPicPr>
          <p:nvPr/>
        </p:nvPicPr>
        <p:blipFill>
          <a:blip r:embed="rId5"/>
          <a:stretch>
            <a:fillRect/>
          </a:stretch>
        </p:blipFill>
        <p:spPr>
          <a:xfrm rot="1457576">
            <a:off x="7368212" y="1193209"/>
            <a:ext cx="1441360" cy="2039706"/>
          </a:xfrm>
          <a:prstGeom prst="rect">
            <a:avLst/>
          </a:prstGeom>
        </p:spPr>
      </p:pic>
      <p:pic>
        <p:nvPicPr>
          <p:cNvPr id="20" name="Picture 19" descr="Graphical user interface, text, application&#10;&#10;Description automatically generated">
            <a:extLst>
              <a:ext uri="{FF2B5EF4-FFF2-40B4-BE49-F238E27FC236}">
                <a16:creationId xmlns:a16="http://schemas.microsoft.com/office/drawing/2014/main" id="{2D8ED2AE-D998-024A-A60D-D2C5AECC073D}"/>
              </a:ext>
            </a:extLst>
          </p:cNvPr>
          <p:cNvPicPr>
            <a:picLocks noChangeAspect="1"/>
          </p:cNvPicPr>
          <p:nvPr/>
        </p:nvPicPr>
        <p:blipFill>
          <a:blip r:embed="rId6"/>
          <a:stretch>
            <a:fillRect/>
          </a:stretch>
        </p:blipFill>
        <p:spPr>
          <a:xfrm rot="20283064">
            <a:off x="6086295" y="1222362"/>
            <a:ext cx="1445935" cy="2037453"/>
          </a:xfrm>
          <a:prstGeom prst="rect">
            <a:avLst/>
          </a:prstGeom>
        </p:spPr>
      </p:pic>
      <p:pic>
        <p:nvPicPr>
          <p:cNvPr id="21" name="Picture 2" descr="Graphical user interface, application&#10;&#10;Description automatically generated">
            <a:extLst>
              <a:ext uri="{FF2B5EF4-FFF2-40B4-BE49-F238E27FC236}">
                <a16:creationId xmlns:a16="http://schemas.microsoft.com/office/drawing/2014/main" id="{27B4E7FC-0F88-9044-AE4B-AF69B896BE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000"/>
          <a:stretch/>
        </p:blipFill>
        <p:spPr bwMode="auto">
          <a:xfrm>
            <a:off x="628665" y="342553"/>
            <a:ext cx="1495063" cy="1450655"/>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277;p22">
            <a:extLst>
              <a:ext uri="{FF2B5EF4-FFF2-40B4-BE49-F238E27FC236}">
                <a16:creationId xmlns:a16="http://schemas.microsoft.com/office/drawing/2014/main" id="{74A87984-C09A-5546-85E1-AAD2C902EDD4}"/>
              </a:ext>
            </a:extLst>
          </p:cNvPr>
          <p:cNvSpPr txBox="1"/>
          <p:nvPr/>
        </p:nvSpPr>
        <p:spPr>
          <a:xfrm>
            <a:off x="2236478" y="449060"/>
            <a:ext cx="79545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dirty="0">
                <a:solidFill>
                  <a:schemeClr val="tx1"/>
                </a:solidFill>
                <a:latin typeface="Calibri" panose="020F0502020204030204" pitchFamily="34" charset="0"/>
                <a:cs typeface="Calibri" panose="020F0502020204030204" pitchFamily="34" charset="0"/>
                <a:sym typeface="Arial"/>
              </a:rPr>
              <a:t>1. Citizen Science Survey</a:t>
            </a:r>
            <a:endParaRPr sz="4000" dirty="0">
              <a:solidFill>
                <a:schemeClr val="tx1"/>
              </a:solidFill>
              <a:latin typeface="Calibri" panose="020F0502020204030204" pitchFamily="34" charset="0"/>
              <a:cs typeface="Calibri" panose="020F0502020204030204" pitchFamily="34" charset="0"/>
            </a:endParaRPr>
          </a:p>
        </p:txBody>
      </p:sp>
      <p:sp>
        <p:nvSpPr>
          <p:cNvPr id="23" name="Google Shape;839;p42">
            <a:extLst>
              <a:ext uri="{FF2B5EF4-FFF2-40B4-BE49-F238E27FC236}">
                <a16:creationId xmlns:a16="http://schemas.microsoft.com/office/drawing/2014/main" id="{C2CDE106-83BF-E54C-A08E-6312E56528CA}"/>
              </a:ext>
            </a:extLst>
          </p:cNvPr>
          <p:cNvSpPr txBox="1"/>
          <p:nvPr/>
        </p:nvSpPr>
        <p:spPr>
          <a:xfrm>
            <a:off x="564690" y="1763313"/>
            <a:ext cx="5193227" cy="1367482"/>
          </a:xfrm>
          <a:prstGeom prst="rect">
            <a:avLst/>
          </a:prstGeom>
          <a:noFill/>
          <a:ln>
            <a:noFill/>
          </a:ln>
        </p:spPr>
        <p:txBody>
          <a:bodyPr spcFirstLastPara="1" wrap="square" lIns="91425" tIns="45700" rIns="91425" bIns="45700" anchor="t" anchorCtr="0">
            <a:noAutofit/>
          </a:bodyPr>
          <a:lstStyle/>
          <a:p>
            <a:r>
              <a:rPr lang="en-GB" sz="1800" dirty="0">
                <a:latin typeface="Calibri" panose="020F0502020204030204" pitchFamily="34" charset="0"/>
                <a:cs typeface="Calibri" panose="020F0502020204030204" pitchFamily="34" charset="0"/>
              </a:rPr>
              <a:t>This Survey follows the Pollinator Monitoring Scheme (</a:t>
            </a:r>
            <a:r>
              <a:rPr lang="en-GB" sz="1800" dirty="0" err="1">
                <a:latin typeface="Calibri" panose="020F0502020204030204" pitchFamily="34" charset="0"/>
                <a:cs typeface="Calibri" panose="020F0502020204030204" pitchFamily="34" charset="0"/>
              </a:rPr>
              <a:t>PoMS</a:t>
            </a:r>
            <a:r>
              <a:rPr lang="en-GB" sz="1800" dirty="0">
                <a:latin typeface="Calibri" panose="020F0502020204030204" pitchFamily="34" charset="0"/>
                <a:cs typeface="Calibri" panose="020F0502020204030204" pitchFamily="34" charset="0"/>
              </a:rPr>
              <a:t>) methodology - which provides data for UK Biodiversity Indicators.</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You will provide valuable data by following instructions in the Survey Booklet, and with the </a:t>
            </a:r>
            <a:r>
              <a:rPr lang="en-GB" sz="1800" dirty="0">
                <a:latin typeface="Calibri" panose="020F0502020204030204" pitchFamily="34" charset="0"/>
              </a:rPr>
              <a:t>help of the Identification Guide, using the Recording Sheets to fill out information on the:</a:t>
            </a:r>
          </a:p>
          <a:p>
            <a:r>
              <a:rPr lang="en-GB" sz="1800" dirty="0">
                <a:latin typeface="Calibri" panose="020F0502020204030204" pitchFamily="34" charset="0"/>
              </a:rPr>
              <a:t> </a:t>
            </a:r>
          </a:p>
          <a:p>
            <a:pPr marL="285750" indent="-285750">
              <a:buFont typeface="Arial" panose="020B0604020202020204" pitchFamily="34" charset="0"/>
              <a:buChar char="•"/>
            </a:pPr>
            <a:r>
              <a:rPr lang="en-GB" sz="1800" dirty="0">
                <a:latin typeface="Calibri" panose="020F0502020204030204" pitchFamily="34" charset="0"/>
              </a:rPr>
              <a:t>LOCATION</a:t>
            </a:r>
          </a:p>
          <a:p>
            <a:pPr marL="285750" indent="-285750">
              <a:buFont typeface="Arial" panose="020B0604020202020204" pitchFamily="34" charset="0"/>
              <a:buChar char="•"/>
            </a:pPr>
            <a:r>
              <a:rPr lang="en-GB" sz="1800" dirty="0">
                <a:latin typeface="Calibri" panose="020F0502020204030204" pitchFamily="34" charset="0"/>
              </a:rPr>
              <a:t>HABITAT</a:t>
            </a:r>
          </a:p>
          <a:p>
            <a:pPr marL="285750" indent="-285750">
              <a:buFont typeface="Arial" panose="020B0604020202020204" pitchFamily="34" charset="0"/>
              <a:buChar char="•"/>
            </a:pPr>
            <a:r>
              <a:rPr lang="en-GB" sz="1800" dirty="0">
                <a:latin typeface="Calibri" panose="020F0502020204030204" pitchFamily="34" charset="0"/>
              </a:rPr>
              <a:t>POLLINATORS</a:t>
            </a:r>
          </a:p>
          <a:p>
            <a:pPr marL="285750" indent="-285750">
              <a:buFont typeface="Arial" panose="020B0604020202020204" pitchFamily="34" charset="0"/>
              <a:buChar char="•"/>
            </a:pPr>
            <a:r>
              <a:rPr lang="en-GB" sz="1800" dirty="0">
                <a:latin typeface="Calibri" panose="020F0502020204030204" pitchFamily="34" charset="0"/>
              </a:rPr>
              <a:t>WEATHER</a:t>
            </a:r>
          </a:p>
        </p:txBody>
      </p:sp>
      <p:pic>
        <p:nvPicPr>
          <p:cNvPr id="3" name="Picture 2" descr="Background pattern&#10;&#10;Description automatically generated">
            <a:extLst>
              <a:ext uri="{FF2B5EF4-FFF2-40B4-BE49-F238E27FC236}">
                <a16:creationId xmlns:a16="http://schemas.microsoft.com/office/drawing/2014/main" id="{749ACA6C-E694-1C4F-947D-8F4CEC2798EF}"/>
              </a:ext>
            </a:extLst>
          </p:cNvPr>
          <p:cNvPicPr>
            <a:picLocks noChangeAspect="1"/>
          </p:cNvPicPr>
          <p:nvPr/>
        </p:nvPicPr>
        <p:blipFill>
          <a:blip r:embed="rId8"/>
          <a:stretch>
            <a:fillRect/>
          </a:stretch>
        </p:blipFill>
        <p:spPr>
          <a:xfrm>
            <a:off x="2683960" y="4048628"/>
            <a:ext cx="1432322" cy="1745184"/>
          </a:xfrm>
          <a:prstGeom prst="rect">
            <a:avLst/>
          </a:prstGeom>
        </p:spPr>
      </p:pic>
      <p:pic>
        <p:nvPicPr>
          <p:cNvPr id="5" name="Picture 4" descr="Graphical user interface, application&#10;&#10;Description automatically generated with medium confidence">
            <a:extLst>
              <a:ext uri="{FF2B5EF4-FFF2-40B4-BE49-F238E27FC236}">
                <a16:creationId xmlns:a16="http://schemas.microsoft.com/office/drawing/2014/main" id="{44CE97A7-6F47-F047-8F81-7EF72D6CE5BF}"/>
              </a:ext>
            </a:extLst>
          </p:cNvPr>
          <p:cNvPicPr>
            <a:picLocks noChangeAspect="1"/>
          </p:cNvPicPr>
          <p:nvPr/>
        </p:nvPicPr>
        <p:blipFill>
          <a:blip r:embed="rId9"/>
          <a:stretch>
            <a:fillRect/>
          </a:stretch>
        </p:blipFill>
        <p:spPr>
          <a:xfrm>
            <a:off x="4198931" y="4048628"/>
            <a:ext cx="1783898" cy="175376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50" name="Google Shape;850;p43"/>
          <p:cNvSpPr txBox="1"/>
          <p:nvPr/>
        </p:nvSpPr>
        <p:spPr>
          <a:xfrm>
            <a:off x="251520" y="116632"/>
            <a:ext cx="676875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b="1">
                <a:solidFill>
                  <a:schemeClr val="lt1"/>
                </a:solidFill>
                <a:latin typeface="Arial"/>
                <a:ea typeface="Arial"/>
                <a:cs typeface="Arial"/>
                <a:sym typeface="Arial"/>
              </a:rPr>
              <a:t>The Survey Booklet Contents</a:t>
            </a:r>
            <a:endParaRPr/>
          </a:p>
        </p:txBody>
      </p:sp>
      <p:pic>
        <p:nvPicPr>
          <p:cNvPr id="17" name="Picture 16" descr="A screenshot of a video game&#10;&#10;Description automatically generated with medium confidence">
            <a:extLst>
              <a:ext uri="{FF2B5EF4-FFF2-40B4-BE49-F238E27FC236}">
                <a16:creationId xmlns:a16="http://schemas.microsoft.com/office/drawing/2014/main" id="{477FCD9C-986D-D24C-811D-002786BA4282}"/>
              </a:ext>
            </a:extLst>
          </p:cNvPr>
          <p:cNvPicPr>
            <a:picLocks noChangeAspect="1"/>
          </p:cNvPicPr>
          <p:nvPr/>
        </p:nvPicPr>
        <p:blipFill>
          <a:blip r:embed="rId3"/>
          <a:stretch>
            <a:fillRect/>
          </a:stretch>
        </p:blipFill>
        <p:spPr>
          <a:xfrm>
            <a:off x="-51369" y="5505762"/>
            <a:ext cx="9179496" cy="1422822"/>
          </a:xfrm>
          <a:prstGeom prst="rect">
            <a:avLst/>
          </a:prstGeom>
        </p:spPr>
      </p:pic>
      <p:sp>
        <p:nvSpPr>
          <p:cNvPr id="22" name="Google Shape;277;p22">
            <a:extLst>
              <a:ext uri="{FF2B5EF4-FFF2-40B4-BE49-F238E27FC236}">
                <a16:creationId xmlns:a16="http://schemas.microsoft.com/office/drawing/2014/main" id="{74A87984-C09A-5546-85E1-AAD2C902EDD4}"/>
              </a:ext>
            </a:extLst>
          </p:cNvPr>
          <p:cNvSpPr txBox="1"/>
          <p:nvPr/>
        </p:nvSpPr>
        <p:spPr>
          <a:xfrm>
            <a:off x="2236478" y="449060"/>
            <a:ext cx="79545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dirty="0">
                <a:solidFill>
                  <a:schemeClr val="tx1"/>
                </a:solidFill>
                <a:latin typeface="Calibri" panose="020F0502020204030204" pitchFamily="34" charset="0"/>
                <a:cs typeface="Calibri" panose="020F0502020204030204" pitchFamily="34" charset="0"/>
                <a:sym typeface="Arial"/>
              </a:rPr>
              <a:t>2. Photo record of species</a:t>
            </a:r>
            <a:endParaRPr sz="4000" dirty="0">
              <a:solidFill>
                <a:schemeClr val="tx1"/>
              </a:solidFill>
              <a:latin typeface="Calibri" panose="020F0502020204030204" pitchFamily="34" charset="0"/>
              <a:cs typeface="Calibri" panose="020F0502020204030204" pitchFamily="34" charset="0"/>
            </a:endParaRPr>
          </a:p>
        </p:txBody>
      </p:sp>
      <p:sp>
        <p:nvSpPr>
          <p:cNvPr id="23" name="Google Shape;839;p42">
            <a:extLst>
              <a:ext uri="{FF2B5EF4-FFF2-40B4-BE49-F238E27FC236}">
                <a16:creationId xmlns:a16="http://schemas.microsoft.com/office/drawing/2014/main" id="{C2CDE106-83BF-E54C-A08E-6312E56528CA}"/>
              </a:ext>
            </a:extLst>
          </p:cNvPr>
          <p:cNvSpPr txBox="1"/>
          <p:nvPr/>
        </p:nvSpPr>
        <p:spPr>
          <a:xfrm>
            <a:off x="564690" y="1763313"/>
            <a:ext cx="7766510" cy="1367482"/>
          </a:xfrm>
          <a:prstGeom prst="rect">
            <a:avLst/>
          </a:prstGeom>
          <a:noFill/>
          <a:ln>
            <a:noFill/>
          </a:ln>
        </p:spPr>
        <p:txBody>
          <a:bodyPr spcFirstLastPara="1" wrap="square" lIns="91425" tIns="45700" rIns="91425" bIns="45700" anchor="t" anchorCtr="0">
            <a:noAutofit/>
          </a:bodyPr>
          <a:lstStyle/>
          <a:p>
            <a:r>
              <a:rPr lang="en-GB" sz="1800" dirty="0">
                <a:latin typeface="Calibri" panose="020F0502020204030204" pitchFamily="34" charset="0"/>
                <a:cs typeface="Calibri" panose="020F0502020204030204" pitchFamily="34" charset="0"/>
              </a:rPr>
              <a:t>While taking part in the survey or at any time, you can take photos of bumblebees and submit to our dedicated recording scheme Planting for Pollinators, where you will be guided by technology to help identify the </a:t>
            </a:r>
            <a:r>
              <a:rPr lang="en-GB" sz="1800" b="1" dirty="0">
                <a:latin typeface="Calibri" panose="020F0502020204030204" pitchFamily="34" charset="0"/>
                <a:cs typeface="Calibri" panose="020F0502020204030204" pitchFamily="34" charset="0"/>
              </a:rPr>
              <a:t>species</a:t>
            </a:r>
            <a:r>
              <a:rPr lang="en-GB" sz="1800" dirty="0">
                <a:latin typeface="Calibri" panose="020F0502020204030204" pitchFamily="34" charset="0"/>
                <a:cs typeface="Calibri" panose="020F0502020204030204" pitchFamily="34" charset="0"/>
              </a:rPr>
              <a:t> (e.g. Red Tailed or Buff-Tailed Bumblebee etc.) </a:t>
            </a:r>
          </a:p>
        </p:txBody>
      </p:sp>
      <p:pic>
        <p:nvPicPr>
          <p:cNvPr id="12" name="Picture 2" descr="Graphical user interface, application&#10;&#10;Description automatically generated">
            <a:extLst>
              <a:ext uri="{FF2B5EF4-FFF2-40B4-BE49-F238E27FC236}">
                <a16:creationId xmlns:a16="http://schemas.microsoft.com/office/drawing/2014/main" id="{12A8CDD7-D27F-3343-8159-BF9E4ADB5D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535860" y="300643"/>
            <a:ext cx="1495064" cy="1450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936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3" name="Google Shape;1033;p52"/>
          <p:cNvSpPr txBox="1"/>
          <p:nvPr/>
        </p:nvSpPr>
        <p:spPr>
          <a:xfrm>
            <a:off x="251520" y="116632"/>
            <a:ext cx="676875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b="1" dirty="0">
                <a:solidFill>
                  <a:schemeClr val="lt1"/>
                </a:solidFill>
                <a:latin typeface="Arial"/>
                <a:ea typeface="Arial"/>
                <a:cs typeface="Arial"/>
                <a:sym typeface="Arial"/>
              </a:rPr>
              <a:t>Entering results online</a:t>
            </a:r>
            <a:endParaRPr dirty="0"/>
          </a:p>
        </p:txBody>
      </p:sp>
      <p:pic>
        <p:nvPicPr>
          <p:cNvPr id="16" name="Picture 15" descr="A screenshot of a video game&#10;&#10;Description automatically generated with medium confidence">
            <a:extLst>
              <a:ext uri="{FF2B5EF4-FFF2-40B4-BE49-F238E27FC236}">
                <a16:creationId xmlns:a16="http://schemas.microsoft.com/office/drawing/2014/main" id="{C6E2701E-AFAA-EB4E-9D20-BA05CF4BEA86}"/>
              </a:ext>
            </a:extLst>
          </p:cNvPr>
          <p:cNvPicPr>
            <a:picLocks noChangeAspect="1"/>
          </p:cNvPicPr>
          <p:nvPr/>
        </p:nvPicPr>
        <p:blipFill>
          <a:blip r:embed="rId3"/>
          <a:stretch>
            <a:fillRect/>
          </a:stretch>
        </p:blipFill>
        <p:spPr>
          <a:xfrm>
            <a:off x="-51369" y="5505762"/>
            <a:ext cx="9179496" cy="1422822"/>
          </a:xfrm>
          <a:prstGeom prst="rect">
            <a:avLst/>
          </a:prstGeom>
        </p:spPr>
      </p:pic>
      <p:sp>
        <p:nvSpPr>
          <p:cNvPr id="17" name="Google Shape;277;p22">
            <a:extLst>
              <a:ext uri="{FF2B5EF4-FFF2-40B4-BE49-F238E27FC236}">
                <a16:creationId xmlns:a16="http://schemas.microsoft.com/office/drawing/2014/main" id="{59A664E3-BD39-0945-85AD-F1EF43DF879A}"/>
              </a:ext>
            </a:extLst>
          </p:cNvPr>
          <p:cNvSpPr txBox="1"/>
          <p:nvPr/>
        </p:nvSpPr>
        <p:spPr>
          <a:xfrm>
            <a:off x="2236478" y="449060"/>
            <a:ext cx="79545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dirty="0">
                <a:solidFill>
                  <a:schemeClr val="tx1"/>
                </a:solidFill>
                <a:latin typeface="Calibri" panose="020F0502020204030204" pitchFamily="34" charset="0"/>
                <a:cs typeface="Calibri" panose="020F0502020204030204" pitchFamily="34" charset="0"/>
                <a:sym typeface="Arial"/>
              </a:rPr>
              <a:t>Upload your Results</a:t>
            </a:r>
            <a:endParaRPr sz="4000" dirty="0">
              <a:solidFill>
                <a:schemeClr val="tx1"/>
              </a:solidFill>
              <a:latin typeface="Calibri" panose="020F0502020204030204" pitchFamily="34" charset="0"/>
              <a:cs typeface="Calibri" panose="020F0502020204030204" pitchFamily="34" charset="0"/>
            </a:endParaRPr>
          </a:p>
        </p:txBody>
      </p:sp>
      <p:sp>
        <p:nvSpPr>
          <p:cNvPr id="18" name="Google Shape;839;p42">
            <a:extLst>
              <a:ext uri="{FF2B5EF4-FFF2-40B4-BE49-F238E27FC236}">
                <a16:creationId xmlns:a16="http://schemas.microsoft.com/office/drawing/2014/main" id="{0B59583B-6F01-764F-8789-F9D114405193}"/>
              </a:ext>
            </a:extLst>
          </p:cNvPr>
          <p:cNvSpPr txBox="1"/>
          <p:nvPr/>
        </p:nvSpPr>
        <p:spPr>
          <a:xfrm>
            <a:off x="564690" y="1763313"/>
            <a:ext cx="7766510" cy="1367482"/>
          </a:xfrm>
          <a:prstGeom prst="rect">
            <a:avLst/>
          </a:prstGeom>
          <a:noFill/>
          <a:ln>
            <a:noFill/>
          </a:ln>
        </p:spPr>
        <p:txBody>
          <a:bodyPr spcFirstLastPara="1" wrap="square" lIns="91425" tIns="45700" rIns="91425" bIns="45700" anchor="t" anchorCtr="0">
            <a:noAutofit/>
          </a:bodyPr>
          <a:lstStyle/>
          <a:p>
            <a:r>
              <a:rPr lang="en-GB" sz="1800" dirty="0">
                <a:latin typeface="Calibri" panose="020F0502020204030204" pitchFamily="34" charset="0"/>
                <a:cs typeface="Calibri" panose="020F0502020204030204" pitchFamily="34" charset="0"/>
              </a:rPr>
              <a:t>It is really important that you upload your results (even if you don’t find any insects. This will help our scientists at Imperial College London and the Centre for Ecology and Hydrology monitor changes pollinator populations over time.</a:t>
            </a:r>
          </a:p>
        </p:txBody>
      </p:sp>
      <p:pic>
        <p:nvPicPr>
          <p:cNvPr id="21" name="Picture 4" descr="Imperial College London | Brands of the World™ | Download vector logos and  logotypes">
            <a:extLst>
              <a:ext uri="{FF2B5EF4-FFF2-40B4-BE49-F238E27FC236}">
                <a16:creationId xmlns:a16="http://schemas.microsoft.com/office/drawing/2014/main" id="{B7E51E08-B94E-704F-956A-D8A3CDD1E9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370" b="28293"/>
          <a:stretch/>
        </p:blipFill>
        <p:spPr bwMode="auto">
          <a:xfrm>
            <a:off x="694335" y="3176532"/>
            <a:ext cx="3084286" cy="136748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entre for Ecology &amp; Hydrology on The Conversation">
            <a:extLst>
              <a:ext uri="{FF2B5EF4-FFF2-40B4-BE49-F238E27FC236}">
                <a16:creationId xmlns:a16="http://schemas.microsoft.com/office/drawing/2014/main" id="{220CE2BD-74BD-BF4E-90D8-A2DBDEF3D5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8745" y="3130795"/>
            <a:ext cx="1753997" cy="17436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D976B7-8DBF-1545-9AAC-AD2F1FD4300E}"/>
              </a:ext>
            </a:extLst>
          </p:cNvPr>
          <p:cNvSpPr/>
          <p:nvPr/>
        </p:nvSpPr>
        <p:spPr>
          <a:xfrm>
            <a:off x="2765255" y="4794444"/>
            <a:ext cx="3613490" cy="523220"/>
          </a:xfrm>
          <a:prstGeom prst="rect">
            <a:avLst/>
          </a:prstGeom>
        </p:spPr>
        <p:txBody>
          <a:bodyPr wrap="none">
            <a:spAutoFit/>
          </a:bodyPr>
          <a:lstStyle/>
          <a:p>
            <a:r>
              <a:rPr lang="en-US" sz="2800" dirty="0">
                <a:latin typeface="Calibri" panose="020F0502020204030204" pitchFamily="34" charset="0"/>
                <a:cs typeface="Calibri" panose="020F0502020204030204" pitchFamily="34" charset="0"/>
              </a:rPr>
              <a:t>https://</a:t>
            </a:r>
            <a:r>
              <a:rPr lang="en-US" sz="2800" dirty="0" err="1">
                <a:latin typeface="Calibri" panose="020F0502020204030204" pitchFamily="34" charset="0"/>
                <a:cs typeface="Calibri" panose="020F0502020204030204" pitchFamily="34" charset="0"/>
              </a:rPr>
              <a:t>xpollination.org</a:t>
            </a:r>
            <a:endParaRPr lang="en-US" sz="2800" dirty="0">
              <a:latin typeface="Calibri" panose="020F0502020204030204" pitchFamily="34" charset="0"/>
              <a:cs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1" name="Google Shape;1051;p53"/>
          <p:cNvSpPr txBox="1"/>
          <p:nvPr/>
        </p:nvSpPr>
        <p:spPr>
          <a:xfrm>
            <a:off x="-72516" y="6459642"/>
            <a:ext cx="9289032"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b="1" dirty="0">
                <a:solidFill>
                  <a:schemeClr val="lt1"/>
                </a:solidFill>
                <a:latin typeface="Arial"/>
                <a:ea typeface="Arial"/>
                <a:cs typeface="Arial"/>
                <a:sym typeface="Arial"/>
              </a:rPr>
              <a:t>Buff tailed Bumblebee (</a:t>
            </a:r>
            <a:r>
              <a:rPr lang="en-GB" sz="1800" b="1" i="1" dirty="0">
                <a:solidFill>
                  <a:schemeClr val="lt1"/>
                </a:solidFill>
                <a:latin typeface="Arial"/>
                <a:ea typeface="Arial"/>
                <a:cs typeface="Arial"/>
                <a:sym typeface="Arial"/>
              </a:rPr>
              <a:t>Bombus </a:t>
            </a:r>
            <a:r>
              <a:rPr lang="en-GB" sz="1800" b="1" i="1" dirty="0" err="1">
                <a:solidFill>
                  <a:schemeClr val="lt1"/>
                </a:solidFill>
                <a:latin typeface="Arial"/>
                <a:ea typeface="Arial"/>
                <a:cs typeface="Arial"/>
                <a:sym typeface="Arial"/>
              </a:rPr>
              <a:t>terrestris</a:t>
            </a:r>
            <a:r>
              <a:rPr lang="en-GB" sz="1800" b="1" dirty="0">
                <a:solidFill>
                  <a:schemeClr val="lt1"/>
                </a:solidFill>
                <a:latin typeface="Arial"/>
                <a:ea typeface="Arial"/>
                <a:cs typeface="Arial"/>
                <a:sym typeface="Arial"/>
              </a:rPr>
              <a:t>)</a:t>
            </a:r>
            <a:endParaRPr sz="1800" b="1" dirty="0">
              <a:solidFill>
                <a:schemeClr val="lt1"/>
              </a:solidFill>
              <a:latin typeface="Arial"/>
              <a:ea typeface="Arial"/>
              <a:cs typeface="Arial"/>
              <a:sym typeface="Arial"/>
            </a:endParaRPr>
          </a:p>
        </p:txBody>
      </p:sp>
      <p:sp>
        <p:nvSpPr>
          <p:cNvPr id="1065" name="Google Shape;1065;p53"/>
          <p:cNvSpPr/>
          <p:nvPr/>
        </p:nvSpPr>
        <p:spPr>
          <a:xfrm>
            <a:off x="4104707" y="7244834"/>
            <a:ext cx="2487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i="1">
                <a:solidFill>
                  <a:schemeClr val="lt1"/>
                </a:solidFill>
                <a:latin typeface="Arial"/>
                <a:ea typeface="Arial"/>
                <a:cs typeface="Arial"/>
                <a:sym typeface="Arial"/>
              </a:rPr>
              <a:t> </a:t>
            </a:r>
            <a:endParaRPr sz="1800">
              <a:solidFill>
                <a:schemeClr val="dk1"/>
              </a:solidFill>
              <a:latin typeface="Calibri"/>
              <a:ea typeface="Calibri"/>
              <a:cs typeface="Calibri"/>
              <a:sym typeface="Calibri"/>
            </a:endParaRPr>
          </a:p>
        </p:txBody>
      </p:sp>
      <p:pic>
        <p:nvPicPr>
          <p:cNvPr id="3" name="Picture 2" descr="A picture containing cluttered&#10;&#10;Description automatically generated">
            <a:extLst>
              <a:ext uri="{FF2B5EF4-FFF2-40B4-BE49-F238E27FC236}">
                <a16:creationId xmlns:a16="http://schemas.microsoft.com/office/drawing/2014/main" id="{5BC2CDC9-0359-E74E-9941-BD1DB3E8231B}"/>
              </a:ext>
            </a:extLst>
          </p:cNvPr>
          <p:cNvPicPr>
            <a:picLocks noChangeAspect="1"/>
          </p:cNvPicPr>
          <p:nvPr/>
        </p:nvPicPr>
        <p:blipFill rotWithShape="1">
          <a:blip r:embed="rId3"/>
          <a:srcRect b="5625"/>
          <a:stretch/>
        </p:blipFill>
        <p:spPr>
          <a:xfrm rot="10800000">
            <a:off x="-72516" y="1465943"/>
            <a:ext cx="9289032" cy="6574885"/>
          </a:xfrm>
          <a:prstGeom prst="rect">
            <a:avLst/>
          </a:prstGeom>
        </p:spPr>
      </p:pic>
      <p:sp>
        <p:nvSpPr>
          <p:cNvPr id="18" name="TextBox 17">
            <a:extLst>
              <a:ext uri="{FF2B5EF4-FFF2-40B4-BE49-F238E27FC236}">
                <a16:creationId xmlns:a16="http://schemas.microsoft.com/office/drawing/2014/main" id="{ECDE50AA-C128-7D4C-9CE0-2DE75FD1269F}"/>
              </a:ext>
            </a:extLst>
          </p:cNvPr>
          <p:cNvSpPr txBox="1"/>
          <p:nvPr/>
        </p:nvSpPr>
        <p:spPr>
          <a:xfrm>
            <a:off x="3565235" y="307759"/>
            <a:ext cx="1938351" cy="1015663"/>
          </a:xfrm>
          <a:prstGeom prst="rect">
            <a:avLst/>
          </a:prstGeom>
          <a:noFill/>
        </p:spPr>
        <p:txBody>
          <a:bodyPr wrap="none" rtlCol="0">
            <a:spAutoFit/>
          </a:bodyPr>
          <a:lstStyle/>
          <a:p>
            <a:r>
              <a:rPr lang="en-US" sz="6000" dirty="0">
                <a:solidFill>
                  <a:schemeClr val="bg1"/>
                </a:solidFill>
              </a:rPr>
              <a:t>Plant</a:t>
            </a:r>
          </a:p>
        </p:txBody>
      </p:sp>
      <p:sp>
        <p:nvSpPr>
          <p:cNvPr id="21" name="Google Shape;1051;p53">
            <a:extLst>
              <a:ext uri="{FF2B5EF4-FFF2-40B4-BE49-F238E27FC236}">
                <a16:creationId xmlns:a16="http://schemas.microsoft.com/office/drawing/2014/main" id="{EAA4DFA7-88AE-DA40-B871-57E53837A17C}"/>
              </a:ext>
            </a:extLst>
          </p:cNvPr>
          <p:cNvSpPr txBox="1"/>
          <p:nvPr/>
        </p:nvSpPr>
        <p:spPr>
          <a:xfrm>
            <a:off x="1233713" y="5882380"/>
            <a:ext cx="7097487"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b="1" dirty="0">
                <a:solidFill>
                  <a:schemeClr val="lt1"/>
                </a:solidFill>
                <a:latin typeface="Arial"/>
                <a:ea typeface="Arial"/>
                <a:cs typeface="Arial"/>
                <a:sym typeface="Arial"/>
              </a:rPr>
              <a:t>Students from St Alban’s School used upcycled containers for pollinator friendly plants</a:t>
            </a:r>
            <a:endParaRPr sz="1800" b="1" dirty="0">
              <a:solidFill>
                <a:schemeClr val="lt1"/>
              </a:solidFill>
              <a:latin typeface="Arial"/>
              <a:ea typeface="Arial"/>
              <a:cs typeface="Arial"/>
              <a:sym typeface="Arial"/>
            </a:endParaRPr>
          </a:p>
        </p:txBody>
      </p:sp>
      <p:pic>
        <p:nvPicPr>
          <p:cNvPr id="5" name="Picture 4" descr="Shape, arrow&#10;&#10;Description automatically generated">
            <a:extLst>
              <a:ext uri="{FF2B5EF4-FFF2-40B4-BE49-F238E27FC236}">
                <a16:creationId xmlns:a16="http://schemas.microsoft.com/office/drawing/2014/main" id="{C79F4BC8-1BF3-F040-A480-C4C56BA52950}"/>
              </a:ext>
            </a:extLst>
          </p:cNvPr>
          <p:cNvPicPr>
            <a:picLocks noChangeAspect="1"/>
          </p:cNvPicPr>
          <p:nvPr/>
        </p:nvPicPr>
        <p:blipFill>
          <a:blip r:embed="rId4"/>
          <a:stretch>
            <a:fillRect/>
          </a:stretch>
        </p:blipFill>
        <p:spPr>
          <a:xfrm>
            <a:off x="3254410" y="0"/>
            <a:ext cx="2560000" cy="1440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3" name="Google Shape;1033;p52"/>
          <p:cNvSpPr txBox="1"/>
          <p:nvPr/>
        </p:nvSpPr>
        <p:spPr>
          <a:xfrm>
            <a:off x="251520" y="116632"/>
            <a:ext cx="676875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b="1" dirty="0">
                <a:solidFill>
                  <a:schemeClr val="lt1"/>
                </a:solidFill>
                <a:latin typeface="Arial"/>
                <a:ea typeface="Arial"/>
                <a:cs typeface="Arial"/>
                <a:sym typeface="Arial"/>
              </a:rPr>
              <a:t>Entering results online</a:t>
            </a:r>
            <a:endParaRPr dirty="0"/>
          </a:p>
        </p:txBody>
      </p:sp>
      <p:pic>
        <p:nvPicPr>
          <p:cNvPr id="16" name="Picture 15" descr="A screenshot of a video game&#10;&#10;Description automatically generated with medium confidence">
            <a:extLst>
              <a:ext uri="{FF2B5EF4-FFF2-40B4-BE49-F238E27FC236}">
                <a16:creationId xmlns:a16="http://schemas.microsoft.com/office/drawing/2014/main" id="{C6E2701E-AFAA-EB4E-9D20-BA05CF4BEA86}"/>
              </a:ext>
            </a:extLst>
          </p:cNvPr>
          <p:cNvPicPr>
            <a:picLocks noChangeAspect="1"/>
          </p:cNvPicPr>
          <p:nvPr/>
        </p:nvPicPr>
        <p:blipFill>
          <a:blip r:embed="rId3"/>
          <a:stretch>
            <a:fillRect/>
          </a:stretch>
        </p:blipFill>
        <p:spPr>
          <a:xfrm>
            <a:off x="-51369" y="5505762"/>
            <a:ext cx="9179496" cy="1422822"/>
          </a:xfrm>
          <a:prstGeom prst="rect">
            <a:avLst/>
          </a:prstGeom>
        </p:spPr>
      </p:pic>
      <p:sp>
        <p:nvSpPr>
          <p:cNvPr id="17" name="Google Shape;277;p22">
            <a:extLst>
              <a:ext uri="{FF2B5EF4-FFF2-40B4-BE49-F238E27FC236}">
                <a16:creationId xmlns:a16="http://schemas.microsoft.com/office/drawing/2014/main" id="{59A664E3-BD39-0945-85AD-F1EF43DF879A}"/>
              </a:ext>
            </a:extLst>
          </p:cNvPr>
          <p:cNvSpPr txBox="1"/>
          <p:nvPr/>
        </p:nvSpPr>
        <p:spPr>
          <a:xfrm>
            <a:off x="2493114" y="489889"/>
            <a:ext cx="7954548"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dirty="0">
                <a:solidFill>
                  <a:srgbClr val="008000"/>
                </a:solidFill>
                <a:latin typeface="Calibri" panose="020F0502020204030204" pitchFamily="34" charset="0"/>
                <a:cs typeface="Calibri" panose="020F0502020204030204" pitchFamily="34" charset="0"/>
                <a:sym typeface="Arial"/>
              </a:rPr>
              <a:t>Planting for pollinators</a:t>
            </a:r>
            <a:endParaRPr sz="4000" dirty="0">
              <a:solidFill>
                <a:srgbClr val="008000"/>
              </a:solidFill>
              <a:latin typeface="Calibri" panose="020F0502020204030204" pitchFamily="34" charset="0"/>
              <a:cs typeface="Calibri" panose="020F0502020204030204" pitchFamily="34" charset="0"/>
            </a:endParaRPr>
          </a:p>
        </p:txBody>
      </p:sp>
      <p:sp>
        <p:nvSpPr>
          <p:cNvPr id="18" name="Google Shape;839;p42">
            <a:extLst>
              <a:ext uri="{FF2B5EF4-FFF2-40B4-BE49-F238E27FC236}">
                <a16:creationId xmlns:a16="http://schemas.microsoft.com/office/drawing/2014/main" id="{0B59583B-6F01-764F-8789-F9D114405193}"/>
              </a:ext>
            </a:extLst>
          </p:cNvPr>
          <p:cNvSpPr txBox="1"/>
          <p:nvPr/>
        </p:nvSpPr>
        <p:spPr>
          <a:xfrm>
            <a:off x="655124" y="1265981"/>
            <a:ext cx="7766510" cy="1367482"/>
          </a:xfrm>
          <a:prstGeom prst="rect">
            <a:avLst/>
          </a:prstGeom>
          <a:noFill/>
          <a:ln>
            <a:noFill/>
          </a:ln>
        </p:spPr>
        <p:txBody>
          <a:bodyPr spcFirstLastPara="1" wrap="square" lIns="91425" tIns="45700" rIns="91425" bIns="45700" anchor="t" anchorCtr="0">
            <a:noAutofit/>
          </a:bodyPr>
          <a:lstStyle/>
          <a:p>
            <a:pPr algn="ctr"/>
            <a:r>
              <a:rPr lang="en-GB" sz="2400" i="1" dirty="0">
                <a:solidFill>
                  <a:srgbClr val="008000"/>
                </a:solidFill>
                <a:latin typeface="Calibri" panose="020F0502020204030204" pitchFamily="34" charset="0"/>
                <a:cs typeface="Calibri" panose="020F0502020204030204" pitchFamily="34" charset="0"/>
              </a:rPr>
              <a:t>Pollinators need homes and food to live. We benefit from healthy pollinator populations as they help produce the food we eat. You can help create suitable habitats for them in your local patch.</a:t>
            </a:r>
          </a:p>
        </p:txBody>
      </p:sp>
      <p:pic>
        <p:nvPicPr>
          <p:cNvPr id="4" name="Picture 3" descr="A picture containing text&#10;&#10;Description automatically generated">
            <a:extLst>
              <a:ext uri="{FF2B5EF4-FFF2-40B4-BE49-F238E27FC236}">
                <a16:creationId xmlns:a16="http://schemas.microsoft.com/office/drawing/2014/main" id="{9BBD923A-F3D6-2B4F-8EAD-FB25CA9301EF}"/>
              </a:ext>
            </a:extLst>
          </p:cNvPr>
          <p:cNvPicPr>
            <a:picLocks noChangeAspect="1"/>
          </p:cNvPicPr>
          <p:nvPr/>
        </p:nvPicPr>
        <p:blipFill>
          <a:blip r:embed="rId4"/>
          <a:stretch>
            <a:fillRect/>
          </a:stretch>
        </p:blipFill>
        <p:spPr>
          <a:xfrm>
            <a:off x="6303992" y="2687845"/>
            <a:ext cx="1780466" cy="1780466"/>
          </a:xfrm>
          <a:prstGeom prst="rect">
            <a:avLst/>
          </a:prstGeom>
        </p:spPr>
      </p:pic>
      <p:pic>
        <p:nvPicPr>
          <p:cNvPr id="6" name="Picture 5" descr="A picture containing text, sign, appliance, kitchen appliance&#10;&#10;Description automatically generated">
            <a:extLst>
              <a:ext uri="{FF2B5EF4-FFF2-40B4-BE49-F238E27FC236}">
                <a16:creationId xmlns:a16="http://schemas.microsoft.com/office/drawing/2014/main" id="{C94D27F1-1625-0F49-A657-9BF808492E2B}"/>
              </a:ext>
            </a:extLst>
          </p:cNvPr>
          <p:cNvPicPr>
            <a:picLocks noChangeAspect="1"/>
          </p:cNvPicPr>
          <p:nvPr/>
        </p:nvPicPr>
        <p:blipFill>
          <a:blip r:embed="rId5"/>
          <a:stretch>
            <a:fillRect/>
          </a:stretch>
        </p:blipFill>
        <p:spPr>
          <a:xfrm>
            <a:off x="1611086" y="2679640"/>
            <a:ext cx="1764056" cy="1788671"/>
          </a:xfrm>
          <a:prstGeom prst="rect">
            <a:avLst/>
          </a:prstGeom>
        </p:spPr>
      </p:pic>
      <p:sp>
        <p:nvSpPr>
          <p:cNvPr id="7" name="TextBox 6">
            <a:extLst>
              <a:ext uri="{FF2B5EF4-FFF2-40B4-BE49-F238E27FC236}">
                <a16:creationId xmlns:a16="http://schemas.microsoft.com/office/drawing/2014/main" id="{03BCAFF1-CBE3-D64F-B406-490B6AF00011}"/>
              </a:ext>
            </a:extLst>
          </p:cNvPr>
          <p:cNvSpPr txBox="1"/>
          <p:nvPr/>
        </p:nvSpPr>
        <p:spPr>
          <a:xfrm>
            <a:off x="650334" y="4437292"/>
            <a:ext cx="4165600" cy="923330"/>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Our online course will support you to make simple changes to your patch, plan your garden and maintain it</a:t>
            </a:r>
          </a:p>
        </p:txBody>
      </p:sp>
      <p:sp>
        <p:nvSpPr>
          <p:cNvPr id="14" name="TextBox 13">
            <a:extLst>
              <a:ext uri="{FF2B5EF4-FFF2-40B4-BE49-F238E27FC236}">
                <a16:creationId xmlns:a16="http://schemas.microsoft.com/office/drawing/2014/main" id="{474B87E1-0736-7249-B4B2-59153BF86A34}"/>
              </a:ext>
            </a:extLst>
          </p:cNvPr>
          <p:cNvSpPr txBox="1"/>
          <p:nvPr/>
        </p:nvSpPr>
        <p:spPr>
          <a:xfrm>
            <a:off x="4731654" y="4437292"/>
            <a:ext cx="4409534" cy="1200329"/>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Did you know that different bumblebees feed on different flowers? Use our interactive tool to help you select what species you want to attract into your patch.</a:t>
            </a:r>
          </a:p>
        </p:txBody>
      </p:sp>
    </p:spTree>
    <p:extLst>
      <p:ext uri="{BB962C8B-B14F-4D97-AF65-F5344CB8AC3E}">
        <p14:creationId xmlns:p14="http://schemas.microsoft.com/office/powerpoint/2010/main" val="33654420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1" name="Google Shape;1051;p53"/>
          <p:cNvSpPr txBox="1"/>
          <p:nvPr/>
        </p:nvSpPr>
        <p:spPr>
          <a:xfrm>
            <a:off x="-72516" y="6459642"/>
            <a:ext cx="9289032"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b="1" dirty="0">
                <a:solidFill>
                  <a:schemeClr val="lt1"/>
                </a:solidFill>
                <a:latin typeface="Arial"/>
                <a:ea typeface="Arial"/>
                <a:cs typeface="Arial"/>
                <a:sym typeface="Arial"/>
              </a:rPr>
              <a:t>Buff tailed Bumblebee (</a:t>
            </a:r>
            <a:r>
              <a:rPr lang="en-GB" sz="1800" b="1" i="1" dirty="0">
                <a:solidFill>
                  <a:schemeClr val="lt1"/>
                </a:solidFill>
                <a:latin typeface="Arial"/>
                <a:ea typeface="Arial"/>
                <a:cs typeface="Arial"/>
                <a:sym typeface="Arial"/>
              </a:rPr>
              <a:t>Bombus </a:t>
            </a:r>
            <a:r>
              <a:rPr lang="en-GB" sz="1800" b="1" i="1" dirty="0" err="1">
                <a:solidFill>
                  <a:schemeClr val="lt1"/>
                </a:solidFill>
                <a:latin typeface="Arial"/>
                <a:ea typeface="Arial"/>
                <a:cs typeface="Arial"/>
                <a:sym typeface="Arial"/>
              </a:rPr>
              <a:t>terrestris</a:t>
            </a:r>
            <a:r>
              <a:rPr lang="en-GB" sz="1800" b="1" dirty="0">
                <a:solidFill>
                  <a:schemeClr val="lt1"/>
                </a:solidFill>
                <a:latin typeface="Arial"/>
                <a:ea typeface="Arial"/>
                <a:cs typeface="Arial"/>
                <a:sym typeface="Arial"/>
              </a:rPr>
              <a:t>)</a:t>
            </a:r>
            <a:endParaRPr sz="1800" b="1" dirty="0">
              <a:solidFill>
                <a:schemeClr val="lt1"/>
              </a:solidFill>
              <a:latin typeface="Arial"/>
              <a:ea typeface="Arial"/>
              <a:cs typeface="Arial"/>
              <a:sym typeface="Arial"/>
            </a:endParaRPr>
          </a:p>
        </p:txBody>
      </p:sp>
      <p:sp>
        <p:nvSpPr>
          <p:cNvPr id="1065" name="Google Shape;1065;p53"/>
          <p:cNvSpPr/>
          <p:nvPr/>
        </p:nvSpPr>
        <p:spPr>
          <a:xfrm>
            <a:off x="4104707" y="7244834"/>
            <a:ext cx="24878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i="1">
                <a:solidFill>
                  <a:schemeClr val="lt1"/>
                </a:solidFill>
                <a:latin typeface="Arial"/>
                <a:ea typeface="Arial"/>
                <a:cs typeface="Arial"/>
                <a:sym typeface="Arial"/>
              </a:rPr>
              <a:t> </a:t>
            </a:r>
            <a:endParaRPr sz="1800">
              <a:solidFill>
                <a:schemeClr val="dk1"/>
              </a:solidFill>
              <a:latin typeface="Calibri"/>
              <a:ea typeface="Calibri"/>
              <a:cs typeface="Calibri"/>
              <a:sym typeface="Calibri"/>
            </a:endParaRPr>
          </a:p>
        </p:txBody>
      </p:sp>
      <p:sp>
        <p:nvSpPr>
          <p:cNvPr id="18" name="TextBox 17">
            <a:extLst>
              <a:ext uri="{FF2B5EF4-FFF2-40B4-BE49-F238E27FC236}">
                <a16:creationId xmlns:a16="http://schemas.microsoft.com/office/drawing/2014/main" id="{ECDE50AA-C128-7D4C-9CE0-2DE75FD1269F}"/>
              </a:ext>
            </a:extLst>
          </p:cNvPr>
          <p:cNvSpPr txBox="1"/>
          <p:nvPr/>
        </p:nvSpPr>
        <p:spPr>
          <a:xfrm>
            <a:off x="2795978" y="365816"/>
            <a:ext cx="4932761" cy="1015663"/>
          </a:xfrm>
          <a:prstGeom prst="rect">
            <a:avLst/>
          </a:prstGeom>
          <a:noFill/>
        </p:spPr>
        <p:txBody>
          <a:bodyPr wrap="none" rtlCol="0">
            <a:spAutoFit/>
          </a:bodyPr>
          <a:lstStyle/>
          <a:p>
            <a:r>
              <a:rPr lang="en-US" sz="6000" dirty="0">
                <a:solidFill>
                  <a:schemeClr val="bg1"/>
                </a:solidFill>
              </a:rPr>
              <a:t>Communicate</a:t>
            </a:r>
          </a:p>
        </p:txBody>
      </p:sp>
      <p:pic>
        <p:nvPicPr>
          <p:cNvPr id="3" name="Picture 2" descr="A group of people holding a plaque&#10;&#10;Description automatically generated with low confidence">
            <a:extLst>
              <a:ext uri="{FF2B5EF4-FFF2-40B4-BE49-F238E27FC236}">
                <a16:creationId xmlns:a16="http://schemas.microsoft.com/office/drawing/2014/main" id="{8A0376DD-1A37-FD4E-9EDB-1608CB74BD3D}"/>
              </a:ext>
            </a:extLst>
          </p:cNvPr>
          <p:cNvPicPr>
            <a:picLocks noChangeAspect="1"/>
          </p:cNvPicPr>
          <p:nvPr/>
        </p:nvPicPr>
        <p:blipFill rotWithShape="1">
          <a:blip r:embed="rId3"/>
          <a:srcRect t="8423"/>
          <a:stretch/>
        </p:blipFill>
        <p:spPr>
          <a:xfrm>
            <a:off x="-765690" y="1451426"/>
            <a:ext cx="10675380" cy="6515866"/>
          </a:xfrm>
          <a:prstGeom prst="rect">
            <a:avLst/>
          </a:prstGeom>
        </p:spPr>
      </p:pic>
      <p:sp>
        <p:nvSpPr>
          <p:cNvPr id="9" name="Google Shape;1051;p53">
            <a:extLst>
              <a:ext uri="{FF2B5EF4-FFF2-40B4-BE49-F238E27FC236}">
                <a16:creationId xmlns:a16="http://schemas.microsoft.com/office/drawing/2014/main" id="{49F1030A-65F2-7243-95C7-3024223A6769}"/>
              </a:ext>
            </a:extLst>
          </p:cNvPr>
          <p:cNvSpPr txBox="1"/>
          <p:nvPr/>
        </p:nvSpPr>
        <p:spPr>
          <a:xfrm>
            <a:off x="0" y="6002724"/>
            <a:ext cx="9289032"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b="1" dirty="0">
                <a:solidFill>
                  <a:schemeClr val="lt1"/>
                </a:solidFill>
                <a:latin typeface="Arial"/>
                <a:ea typeface="Arial"/>
                <a:cs typeface="Arial"/>
                <a:sym typeface="Arial"/>
              </a:rPr>
              <a:t>Students from St Alban’s School being awarded a Defra Bees Needs certificate for their Pollinator Promise campaign</a:t>
            </a:r>
            <a:endParaRPr sz="1800" b="1" dirty="0">
              <a:solidFill>
                <a:schemeClr val="lt1"/>
              </a:solidFill>
              <a:latin typeface="Arial"/>
              <a:ea typeface="Arial"/>
              <a:cs typeface="Arial"/>
              <a:sym typeface="Arial"/>
            </a:endParaRPr>
          </a:p>
        </p:txBody>
      </p:sp>
      <p:pic>
        <p:nvPicPr>
          <p:cNvPr id="5" name="Picture 4" descr="Shape, arrow&#10;&#10;Description automatically generated">
            <a:extLst>
              <a:ext uri="{FF2B5EF4-FFF2-40B4-BE49-F238E27FC236}">
                <a16:creationId xmlns:a16="http://schemas.microsoft.com/office/drawing/2014/main" id="{5D116521-710F-CA42-A3F0-E62C62739FB2}"/>
              </a:ext>
            </a:extLst>
          </p:cNvPr>
          <p:cNvPicPr>
            <a:picLocks noChangeAspect="1"/>
          </p:cNvPicPr>
          <p:nvPr/>
        </p:nvPicPr>
        <p:blipFill>
          <a:blip r:embed="rId4"/>
          <a:stretch>
            <a:fillRect/>
          </a:stretch>
        </p:blipFill>
        <p:spPr>
          <a:xfrm>
            <a:off x="3364516" y="0"/>
            <a:ext cx="2560000" cy="1440000"/>
          </a:xfrm>
          <a:prstGeom prst="rect">
            <a:avLst/>
          </a:prstGeom>
        </p:spPr>
      </p:pic>
    </p:spTree>
    <p:extLst>
      <p:ext uri="{BB962C8B-B14F-4D97-AF65-F5344CB8AC3E}">
        <p14:creationId xmlns:p14="http://schemas.microsoft.com/office/powerpoint/2010/main" val="3810621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5" descr="9340112320_e3e7e19906_z.jpg"/>
          <p:cNvPicPr preferRelativeResize="0"/>
          <p:nvPr/>
        </p:nvPicPr>
        <p:blipFill rotWithShape="1">
          <a:blip r:embed="rId3">
            <a:alphaModFix/>
          </a:blip>
          <a:srcRect/>
          <a:stretch/>
        </p:blipFill>
        <p:spPr>
          <a:xfrm>
            <a:off x="-5445" y="1016000"/>
            <a:ext cx="9149445" cy="6858000"/>
          </a:xfrm>
          <a:prstGeom prst="rect">
            <a:avLst/>
          </a:prstGeom>
          <a:noFill/>
          <a:ln>
            <a:noFill/>
          </a:ln>
        </p:spPr>
      </p:pic>
      <p:sp>
        <p:nvSpPr>
          <p:cNvPr id="134" name="Google Shape;134;p15"/>
          <p:cNvSpPr txBox="1"/>
          <p:nvPr/>
        </p:nvSpPr>
        <p:spPr>
          <a:xfrm>
            <a:off x="1478496" y="6310239"/>
            <a:ext cx="5965981" cy="54776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b="1" i="0" u="none" strike="noStrike" cap="none" dirty="0">
                <a:solidFill>
                  <a:schemeClr val="lt1"/>
                </a:solidFill>
                <a:latin typeface="Arial"/>
                <a:ea typeface="Arial"/>
                <a:cs typeface="Arial"/>
                <a:sym typeface="Arial"/>
              </a:rPr>
              <a:t>Painted lady </a:t>
            </a:r>
            <a:r>
              <a:rPr lang="en-GB" sz="1800" b="0" i="1" u="none" strike="noStrike" cap="none" dirty="0">
                <a:solidFill>
                  <a:schemeClr val="lt1"/>
                </a:solidFill>
                <a:latin typeface="Arial"/>
                <a:ea typeface="Arial"/>
                <a:cs typeface="Arial"/>
                <a:sym typeface="Arial"/>
              </a:rPr>
              <a:t>(</a:t>
            </a:r>
            <a:r>
              <a:rPr lang="en-GB" sz="1800" b="1" i="1" u="none" strike="noStrike" cap="none" dirty="0">
                <a:solidFill>
                  <a:schemeClr val="lt1"/>
                </a:solidFill>
                <a:latin typeface="Arial"/>
                <a:ea typeface="Arial"/>
                <a:cs typeface="Arial"/>
                <a:sym typeface="Arial"/>
              </a:rPr>
              <a:t>Vanessa </a:t>
            </a:r>
            <a:r>
              <a:rPr lang="en-GB" sz="1800" b="1" i="1" u="none" strike="noStrike" cap="none" dirty="0" err="1">
                <a:solidFill>
                  <a:schemeClr val="lt1"/>
                </a:solidFill>
                <a:latin typeface="Arial"/>
                <a:ea typeface="Arial"/>
                <a:cs typeface="Arial"/>
                <a:sym typeface="Arial"/>
              </a:rPr>
              <a:t>cardui</a:t>
            </a:r>
            <a:r>
              <a:rPr lang="en-GB" sz="1800" b="0" i="1" u="none" strike="noStrike" cap="none" dirty="0">
                <a:solidFill>
                  <a:schemeClr val="lt1"/>
                </a:solidFill>
                <a:latin typeface="Arial"/>
                <a:ea typeface="Arial"/>
                <a:cs typeface="Arial"/>
                <a:sym typeface="Arial"/>
              </a:rPr>
              <a:t>) </a:t>
            </a:r>
            <a:endParaRPr sz="1800" b="1" i="0" u="none" strike="noStrike" cap="none" dirty="0">
              <a:solidFill>
                <a:schemeClr val="lt1"/>
              </a:solidFill>
              <a:latin typeface="Arial"/>
              <a:ea typeface="Arial"/>
              <a:cs typeface="Arial"/>
              <a:sym typeface="Arial"/>
            </a:endParaRPr>
          </a:p>
        </p:txBody>
      </p:sp>
      <p:sp>
        <p:nvSpPr>
          <p:cNvPr id="138" name="Google Shape;138;p15"/>
          <p:cNvSpPr txBox="1"/>
          <p:nvPr/>
        </p:nvSpPr>
        <p:spPr>
          <a:xfrm>
            <a:off x="3221560" y="188854"/>
            <a:ext cx="6768752"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000" b="1" i="0" u="none" strike="noStrike" cap="none" dirty="0">
                <a:solidFill>
                  <a:schemeClr val="tx1"/>
                </a:solidFill>
                <a:latin typeface="Calibri" panose="020F0502020204030204" pitchFamily="34" charset="0"/>
                <a:cs typeface="Calibri" panose="020F0502020204030204" pitchFamily="34" charset="0"/>
                <a:sym typeface="Arial"/>
              </a:rPr>
              <a:t>Introduction</a:t>
            </a:r>
            <a:endParaRPr sz="4000"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3" name="Google Shape;1033;p52"/>
          <p:cNvSpPr txBox="1"/>
          <p:nvPr/>
        </p:nvSpPr>
        <p:spPr>
          <a:xfrm>
            <a:off x="251520" y="116632"/>
            <a:ext cx="6768752"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3200" b="1" dirty="0">
                <a:solidFill>
                  <a:schemeClr val="lt1"/>
                </a:solidFill>
                <a:latin typeface="Arial"/>
                <a:ea typeface="Arial"/>
                <a:cs typeface="Arial"/>
                <a:sym typeface="Arial"/>
              </a:rPr>
              <a:t>Entering results online</a:t>
            </a:r>
            <a:endParaRPr dirty="0"/>
          </a:p>
        </p:txBody>
      </p:sp>
      <p:pic>
        <p:nvPicPr>
          <p:cNvPr id="16" name="Picture 15" descr="A screenshot of a video game&#10;&#10;Description automatically generated with medium confidence">
            <a:extLst>
              <a:ext uri="{FF2B5EF4-FFF2-40B4-BE49-F238E27FC236}">
                <a16:creationId xmlns:a16="http://schemas.microsoft.com/office/drawing/2014/main" id="{C6E2701E-AFAA-EB4E-9D20-BA05CF4BEA86}"/>
              </a:ext>
            </a:extLst>
          </p:cNvPr>
          <p:cNvPicPr>
            <a:picLocks noChangeAspect="1"/>
          </p:cNvPicPr>
          <p:nvPr/>
        </p:nvPicPr>
        <p:blipFill>
          <a:blip r:embed="rId3"/>
          <a:stretch>
            <a:fillRect/>
          </a:stretch>
        </p:blipFill>
        <p:spPr>
          <a:xfrm>
            <a:off x="-51369" y="5505762"/>
            <a:ext cx="9179496" cy="1422822"/>
          </a:xfrm>
          <a:prstGeom prst="rect">
            <a:avLst/>
          </a:prstGeom>
        </p:spPr>
      </p:pic>
      <p:sp>
        <p:nvSpPr>
          <p:cNvPr id="17" name="Google Shape;277;p22">
            <a:extLst>
              <a:ext uri="{FF2B5EF4-FFF2-40B4-BE49-F238E27FC236}">
                <a16:creationId xmlns:a16="http://schemas.microsoft.com/office/drawing/2014/main" id="{59A664E3-BD39-0945-85AD-F1EF43DF879A}"/>
              </a:ext>
            </a:extLst>
          </p:cNvPr>
          <p:cNvSpPr txBox="1"/>
          <p:nvPr/>
        </p:nvSpPr>
        <p:spPr>
          <a:xfrm>
            <a:off x="752044" y="54080"/>
            <a:ext cx="7954548"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000" dirty="0">
                <a:solidFill>
                  <a:schemeClr val="bg1">
                    <a:lumMod val="65000"/>
                  </a:schemeClr>
                </a:solidFill>
                <a:latin typeface="Calibri" panose="020F0502020204030204" pitchFamily="34" charset="0"/>
                <a:cs typeface="Calibri" panose="020F0502020204030204" pitchFamily="34" charset="0"/>
                <a:sym typeface="Arial"/>
              </a:rPr>
              <a:t>Communicating the importance of pollinators</a:t>
            </a:r>
            <a:endParaRPr sz="4000" dirty="0">
              <a:solidFill>
                <a:schemeClr val="bg1">
                  <a:lumMod val="65000"/>
                </a:schemeClr>
              </a:solidFill>
              <a:latin typeface="Calibri" panose="020F0502020204030204" pitchFamily="34" charset="0"/>
              <a:cs typeface="Calibri" panose="020F0502020204030204" pitchFamily="34" charset="0"/>
            </a:endParaRPr>
          </a:p>
        </p:txBody>
      </p:sp>
      <p:sp>
        <p:nvSpPr>
          <p:cNvPr id="18" name="Google Shape;839;p42">
            <a:extLst>
              <a:ext uri="{FF2B5EF4-FFF2-40B4-BE49-F238E27FC236}">
                <a16:creationId xmlns:a16="http://schemas.microsoft.com/office/drawing/2014/main" id="{0B59583B-6F01-764F-8789-F9D114405193}"/>
              </a:ext>
            </a:extLst>
          </p:cNvPr>
          <p:cNvSpPr txBox="1"/>
          <p:nvPr/>
        </p:nvSpPr>
        <p:spPr>
          <a:xfrm>
            <a:off x="437408" y="2206629"/>
            <a:ext cx="5735109" cy="1367482"/>
          </a:xfrm>
          <a:prstGeom prst="rect">
            <a:avLst/>
          </a:prstGeom>
          <a:noFill/>
          <a:ln>
            <a:noFill/>
          </a:ln>
        </p:spPr>
        <p:txBody>
          <a:bodyPr spcFirstLastPara="1" wrap="square" lIns="91425" tIns="45700" rIns="91425" bIns="45700" anchor="t" anchorCtr="0">
            <a:noAutofit/>
          </a:bodyPr>
          <a:lstStyle/>
          <a:p>
            <a:r>
              <a:rPr lang="en-GB" sz="1800" dirty="0"/>
              <a:t>There are two parts to the Communicate activities: </a:t>
            </a:r>
          </a:p>
          <a:p>
            <a:pPr fontAlgn="base"/>
            <a:br>
              <a:rPr lang="en-GB" sz="1800" dirty="0"/>
            </a:br>
            <a:r>
              <a:rPr lang="en-GB" sz="1800" dirty="0"/>
              <a:t>1. </a:t>
            </a:r>
            <a:r>
              <a:rPr lang="en-GB" sz="1800" b="1" dirty="0"/>
              <a:t>Making a Pollinator Promise: </a:t>
            </a:r>
            <a:r>
              <a:rPr lang="en-GB" sz="1800" dirty="0"/>
              <a:t>When you sign up to the Pollinator Promise, you pledge to plant a pot or put aside a 1 x 1 metre area in your garden, school grounds or business to grow pollinator-friendly plants.</a:t>
            </a:r>
          </a:p>
          <a:p>
            <a:pPr fontAlgn="base"/>
            <a:endParaRPr lang="en-GB" sz="1800" dirty="0"/>
          </a:p>
          <a:p>
            <a:pPr fontAlgn="base"/>
            <a:r>
              <a:rPr lang="en-GB" sz="1800" dirty="0"/>
              <a:t>2. </a:t>
            </a:r>
            <a:r>
              <a:rPr lang="en-GB" sz="1800" b="1" dirty="0"/>
              <a:t>Designing your own Campaign for Pollinators</a:t>
            </a:r>
            <a:r>
              <a:rPr lang="en-GB" sz="1800" dirty="0"/>
              <a:t>: We also encourage you to come up with your own creative ideas about how you can spread the message to protect pollinators and share these on our social media account (@</a:t>
            </a:r>
            <a:r>
              <a:rPr lang="en-GB" sz="1800" dirty="0" err="1"/>
              <a:t>XpolliProject</a:t>
            </a:r>
            <a:r>
              <a:rPr lang="en-GB" sz="1800" dirty="0"/>
              <a:t> #</a:t>
            </a:r>
            <a:r>
              <a:rPr lang="en-GB" sz="1800" dirty="0" err="1"/>
              <a:t>xpolli</a:t>
            </a:r>
            <a:r>
              <a:rPr lang="en-GB" sz="1800" dirty="0"/>
              <a:t> #</a:t>
            </a:r>
            <a:r>
              <a:rPr lang="en-GB" sz="1800" dirty="0" err="1"/>
              <a:t>pollipromise</a:t>
            </a:r>
            <a:r>
              <a:rPr lang="en-GB" sz="1800" dirty="0"/>
              <a:t>)</a:t>
            </a:r>
          </a:p>
        </p:txBody>
      </p:sp>
      <p:pic>
        <p:nvPicPr>
          <p:cNvPr id="8" name="Google Shape;1187;p59">
            <a:extLst>
              <a:ext uri="{FF2B5EF4-FFF2-40B4-BE49-F238E27FC236}">
                <a16:creationId xmlns:a16="http://schemas.microsoft.com/office/drawing/2014/main" id="{EB6E9BA6-BA64-A441-963F-8F9B0968CFAB}"/>
              </a:ext>
            </a:extLst>
          </p:cNvPr>
          <p:cNvPicPr preferRelativeResize="0"/>
          <p:nvPr/>
        </p:nvPicPr>
        <p:blipFill rotWithShape="1">
          <a:blip r:embed="rId4">
            <a:alphaModFix/>
          </a:blip>
          <a:srcRect/>
          <a:stretch/>
        </p:blipFill>
        <p:spPr>
          <a:xfrm>
            <a:off x="6661070" y="2799853"/>
            <a:ext cx="1971962" cy="2623817"/>
          </a:xfrm>
          <a:prstGeom prst="rect">
            <a:avLst/>
          </a:prstGeom>
          <a:noFill/>
          <a:ln>
            <a:noFill/>
          </a:ln>
        </p:spPr>
      </p:pic>
      <p:sp>
        <p:nvSpPr>
          <p:cNvPr id="2" name="Rectangle 1">
            <a:extLst>
              <a:ext uri="{FF2B5EF4-FFF2-40B4-BE49-F238E27FC236}">
                <a16:creationId xmlns:a16="http://schemas.microsoft.com/office/drawing/2014/main" id="{7F5A8C98-211F-D54C-BC75-64E23F312DE5}"/>
              </a:ext>
            </a:extLst>
          </p:cNvPr>
          <p:cNvSpPr/>
          <p:nvPr/>
        </p:nvSpPr>
        <p:spPr>
          <a:xfrm>
            <a:off x="189307" y="1349114"/>
            <a:ext cx="8938820" cy="830997"/>
          </a:xfrm>
          <a:prstGeom prst="rect">
            <a:avLst/>
          </a:prstGeom>
        </p:spPr>
        <p:txBody>
          <a:bodyPr wrap="square">
            <a:spAutoFit/>
          </a:bodyPr>
          <a:lstStyle/>
          <a:p>
            <a:pPr algn="ctr"/>
            <a:r>
              <a:rPr lang="en-GB" sz="2400" b="1" i="1" dirty="0">
                <a:solidFill>
                  <a:schemeClr val="bg1">
                    <a:lumMod val="65000"/>
                  </a:schemeClr>
                </a:solidFill>
              </a:rPr>
              <a:t>Inspiring your friends, family and others in your community to protecting pollinators can make a real difference. </a:t>
            </a:r>
          </a:p>
        </p:txBody>
      </p:sp>
    </p:spTree>
    <p:extLst>
      <p:ext uri="{BB962C8B-B14F-4D97-AF65-F5344CB8AC3E}">
        <p14:creationId xmlns:p14="http://schemas.microsoft.com/office/powerpoint/2010/main" val="2626476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9" name="Google Shape;99;p13"/>
          <p:cNvSpPr txBox="1"/>
          <p:nvPr/>
        </p:nvSpPr>
        <p:spPr>
          <a:xfrm>
            <a:off x="3614892" y="-302070"/>
            <a:ext cx="8820150"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4400" b="1" i="0" u="none" strike="noStrike" cap="none" dirty="0">
                <a:solidFill>
                  <a:srgbClr val="39B44A"/>
                </a:solidFill>
                <a:latin typeface="Arial"/>
                <a:ea typeface="Arial"/>
                <a:cs typeface="Arial"/>
                <a:sym typeface="Arial"/>
              </a:rPr>
              <a:t> </a:t>
            </a:r>
            <a:endParaRPr dirty="0"/>
          </a:p>
          <a:p>
            <a:pPr marL="0" marR="0" lvl="0" indent="0" algn="l" rtl="0">
              <a:spcBef>
                <a:spcPts val="0"/>
              </a:spcBef>
              <a:spcAft>
                <a:spcPts val="0"/>
              </a:spcAft>
              <a:buNone/>
            </a:pPr>
            <a:endParaRPr dirty="0"/>
          </a:p>
        </p:txBody>
      </p:sp>
      <p:pic>
        <p:nvPicPr>
          <p:cNvPr id="3" name="Picture 2" descr="A screenshot of a video game&#10;&#10;Description automatically generated with medium confidence">
            <a:extLst>
              <a:ext uri="{FF2B5EF4-FFF2-40B4-BE49-F238E27FC236}">
                <a16:creationId xmlns:a16="http://schemas.microsoft.com/office/drawing/2014/main" id="{98EF2224-3564-AF46-B2E4-883E6AD3851C}"/>
              </a:ext>
            </a:extLst>
          </p:cNvPr>
          <p:cNvPicPr>
            <a:picLocks noChangeAspect="1"/>
          </p:cNvPicPr>
          <p:nvPr/>
        </p:nvPicPr>
        <p:blipFill>
          <a:blip r:embed="rId3"/>
          <a:stretch>
            <a:fillRect/>
          </a:stretch>
        </p:blipFill>
        <p:spPr>
          <a:xfrm>
            <a:off x="-51369" y="5505762"/>
            <a:ext cx="9179496" cy="1422822"/>
          </a:xfrm>
          <a:prstGeom prst="rect">
            <a:avLst/>
          </a:prstGeom>
        </p:spPr>
      </p:pic>
      <p:sp>
        <p:nvSpPr>
          <p:cNvPr id="13" name="TextBox 12">
            <a:extLst>
              <a:ext uri="{FF2B5EF4-FFF2-40B4-BE49-F238E27FC236}">
                <a16:creationId xmlns:a16="http://schemas.microsoft.com/office/drawing/2014/main" id="{EC21DDF2-3704-024B-BC94-7B5618EC239B}"/>
              </a:ext>
            </a:extLst>
          </p:cNvPr>
          <p:cNvSpPr txBox="1"/>
          <p:nvPr/>
        </p:nvSpPr>
        <p:spPr>
          <a:xfrm>
            <a:off x="2019655" y="298094"/>
            <a:ext cx="6005312"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Thank you for taking part!</a:t>
            </a:r>
          </a:p>
        </p:txBody>
      </p:sp>
      <p:pic>
        <p:nvPicPr>
          <p:cNvPr id="7" name="Picture 6" descr="A group of people in a garden&#10;&#10;Description automatically generated with low confidence">
            <a:extLst>
              <a:ext uri="{FF2B5EF4-FFF2-40B4-BE49-F238E27FC236}">
                <a16:creationId xmlns:a16="http://schemas.microsoft.com/office/drawing/2014/main" id="{F5B74177-E92B-4544-8860-9F6922A39EFF}"/>
              </a:ext>
            </a:extLst>
          </p:cNvPr>
          <p:cNvPicPr>
            <a:picLocks noChangeAspect="1"/>
          </p:cNvPicPr>
          <p:nvPr/>
        </p:nvPicPr>
        <p:blipFill>
          <a:blip r:embed="rId4"/>
          <a:stretch>
            <a:fillRect/>
          </a:stretch>
        </p:blipFill>
        <p:spPr>
          <a:xfrm>
            <a:off x="15873" y="1151122"/>
            <a:ext cx="9144000" cy="6494738"/>
          </a:xfrm>
          <a:prstGeom prst="rect">
            <a:avLst/>
          </a:prstGeom>
        </p:spPr>
      </p:pic>
      <p:sp>
        <p:nvSpPr>
          <p:cNvPr id="9" name="Rectangle 8">
            <a:extLst>
              <a:ext uri="{FF2B5EF4-FFF2-40B4-BE49-F238E27FC236}">
                <a16:creationId xmlns:a16="http://schemas.microsoft.com/office/drawing/2014/main" id="{D5812DB3-BBB4-5D45-8DC5-D77A5A767C77}"/>
              </a:ext>
            </a:extLst>
          </p:cNvPr>
          <p:cNvSpPr/>
          <p:nvPr/>
        </p:nvSpPr>
        <p:spPr>
          <a:xfrm>
            <a:off x="2953940" y="5433192"/>
            <a:ext cx="3613490" cy="954107"/>
          </a:xfrm>
          <a:prstGeom prst="rect">
            <a:avLst/>
          </a:prstGeom>
        </p:spPr>
        <p:txBody>
          <a:bodyPr wrap="none">
            <a:spAutoFit/>
          </a:bodyPr>
          <a:lstStyle/>
          <a:p>
            <a:r>
              <a:rPr lang="en-US" sz="2800" dirty="0">
                <a:solidFill>
                  <a:schemeClr val="bg1"/>
                </a:solidFill>
                <a:latin typeface="Calibri" panose="020F0502020204030204" pitchFamily="34" charset="0"/>
                <a:cs typeface="Calibri" panose="020F0502020204030204" pitchFamily="34" charset="0"/>
              </a:rPr>
              <a:t>https://</a:t>
            </a:r>
            <a:r>
              <a:rPr lang="en-US" sz="2800" dirty="0" err="1">
                <a:solidFill>
                  <a:schemeClr val="bg1"/>
                </a:solidFill>
                <a:latin typeface="Calibri" panose="020F0502020204030204" pitchFamily="34" charset="0"/>
                <a:cs typeface="Calibri" panose="020F0502020204030204" pitchFamily="34" charset="0"/>
              </a:rPr>
              <a:t>xpollination.org</a:t>
            </a:r>
            <a:endParaRPr lang="en-US" sz="2800" dirty="0">
              <a:solidFill>
                <a:schemeClr val="bg1"/>
              </a:solidFill>
              <a:latin typeface="Calibri" panose="020F0502020204030204" pitchFamily="34" charset="0"/>
              <a:cs typeface="Calibri" panose="020F0502020204030204" pitchFamily="34" charset="0"/>
            </a:endParaRPr>
          </a:p>
          <a:p>
            <a:r>
              <a:rPr lang="en-US" sz="2800" dirty="0">
                <a:solidFill>
                  <a:schemeClr val="bg1"/>
                </a:solidFill>
                <a:latin typeface="Calibri" panose="020F0502020204030204" pitchFamily="34" charset="0"/>
                <a:cs typeface="Calibri" panose="020F0502020204030204" pitchFamily="34" charset="0"/>
              </a:rPr>
              <a:t>@</a:t>
            </a:r>
            <a:r>
              <a:rPr lang="en-US" sz="2800" dirty="0" err="1">
                <a:solidFill>
                  <a:schemeClr val="bg1"/>
                </a:solidFill>
                <a:latin typeface="Calibri" panose="020F0502020204030204" pitchFamily="34" charset="0"/>
                <a:cs typeface="Calibri" panose="020F0502020204030204" pitchFamily="34" charset="0"/>
              </a:rPr>
              <a:t>XpolliProject</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xpolli</a:t>
            </a:r>
            <a:endParaRPr lang="en-US" sz="2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0412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6"/>
          <p:cNvSpPr txBox="1"/>
          <p:nvPr/>
        </p:nvSpPr>
        <p:spPr>
          <a:xfrm>
            <a:off x="399724" y="1459126"/>
            <a:ext cx="8605956" cy="44267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GB" sz="1800" b="1" i="0" u="none" strike="noStrike" cap="none" dirty="0">
                <a:solidFill>
                  <a:srgbClr val="008000"/>
                </a:solidFill>
                <a:latin typeface="Arial"/>
                <a:ea typeface="Arial"/>
                <a:cs typeface="Arial"/>
                <a:sym typeface="Arial"/>
              </a:rPr>
              <a:t>Aim: </a:t>
            </a:r>
            <a:r>
              <a:rPr lang="en-GB" sz="1800" b="0" i="0" u="none" strike="noStrike" cap="none" dirty="0">
                <a:solidFill>
                  <a:schemeClr val="dk1"/>
                </a:solidFill>
                <a:latin typeface="Arial"/>
                <a:ea typeface="Arial"/>
                <a:cs typeface="Arial"/>
                <a:sym typeface="Arial"/>
              </a:rPr>
              <a:t>Engage and inspire young people to learn about and protect pollinators</a:t>
            </a:r>
          </a:p>
          <a:p>
            <a:pPr>
              <a:lnSpc>
                <a:spcPct val="150000"/>
              </a:lnSpc>
            </a:pPr>
            <a:r>
              <a:rPr lang="en-GB" sz="1800" b="1" dirty="0">
                <a:solidFill>
                  <a:srgbClr val="008000"/>
                </a:solidFill>
              </a:rPr>
              <a:t>Where</a:t>
            </a:r>
            <a:r>
              <a:rPr lang="en-GB" sz="1800" dirty="0">
                <a:solidFill>
                  <a:srgbClr val="008000"/>
                </a:solidFill>
              </a:rPr>
              <a:t>: </a:t>
            </a:r>
            <a:r>
              <a:rPr lang="en-GB" sz="1800" dirty="0">
                <a:solidFill>
                  <a:schemeClr val="dk1"/>
                </a:solidFill>
              </a:rPr>
              <a:t>UK (Hampshire/Sussex) and Italy (Tuscany)</a:t>
            </a:r>
            <a:endParaRPr lang="en-GB" sz="1800" b="0" i="0" u="none" strike="noStrike" cap="none" dirty="0">
              <a:solidFill>
                <a:schemeClr val="dk1"/>
              </a:solidFill>
              <a:latin typeface="Arial"/>
              <a:ea typeface="Arial"/>
              <a:cs typeface="Arial"/>
              <a:sym typeface="Arial"/>
            </a:endParaRPr>
          </a:p>
          <a:p>
            <a:pPr>
              <a:lnSpc>
                <a:spcPct val="150000"/>
              </a:lnSpc>
            </a:pPr>
            <a:r>
              <a:rPr lang="en-GB" sz="1800" b="1" dirty="0">
                <a:solidFill>
                  <a:srgbClr val="008000"/>
                </a:solidFill>
              </a:rPr>
              <a:t>Drivers:</a:t>
            </a:r>
            <a:r>
              <a:rPr lang="en-GB" sz="1800" b="1" dirty="0">
                <a:solidFill>
                  <a:schemeClr val="tx1"/>
                </a:solidFill>
              </a:rPr>
              <a:t> ‘</a:t>
            </a:r>
            <a:r>
              <a:rPr lang="en-GB" sz="1800" dirty="0">
                <a:solidFill>
                  <a:schemeClr val="tx1"/>
                </a:solidFill>
              </a:rPr>
              <a:t>Cross-pollinating’ ideas </a:t>
            </a:r>
            <a:r>
              <a:rPr lang="en-GB" sz="1800" dirty="0"/>
              <a:t>about how to improve and expand pollination citizen science tools and approaches between technologists, academics, citizen science practitioners and school children.</a:t>
            </a:r>
          </a:p>
          <a:p>
            <a:pPr>
              <a:lnSpc>
                <a:spcPct val="150000"/>
              </a:lnSpc>
            </a:pPr>
            <a:r>
              <a:rPr lang="en-GB" sz="1800" b="1" dirty="0">
                <a:solidFill>
                  <a:srgbClr val="008000"/>
                </a:solidFill>
              </a:rPr>
              <a:t>Where to fund us: </a:t>
            </a:r>
            <a:r>
              <a:rPr lang="en-GB" sz="1800" dirty="0" err="1">
                <a:solidFill>
                  <a:schemeClr val="tx1"/>
                </a:solidFill>
                <a:latin typeface="Calibri" panose="020F0502020204030204" pitchFamily="34" charset="0"/>
                <a:cs typeface="Calibri" panose="020F0502020204030204" pitchFamily="34" charset="0"/>
              </a:rPr>
              <a:t>www.xpollination.org</a:t>
            </a:r>
            <a:r>
              <a:rPr lang="en-GB" sz="1800" dirty="0">
                <a:solidFill>
                  <a:schemeClr val="tx1"/>
                </a:solidFill>
                <a:latin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cs typeface="Calibri" panose="020F0502020204030204" pitchFamily="34" charset="0"/>
              </a:rPr>
              <a:t>XPolli</a:t>
            </a:r>
            <a:r>
              <a:rPr lang="en-GB" sz="1800" dirty="0">
                <a:solidFill>
                  <a:schemeClr val="tx1"/>
                </a:solidFill>
                <a:latin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cs typeface="Calibri" panose="020F0502020204030204" pitchFamily="34" charset="0"/>
              </a:rPr>
              <a:t>PolliPromise</a:t>
            </a:r>
            <a:r>
              <a:rPr lang="en-GB" sz="1800" dirty="0">
                <a:solidFill>
                  <a:schemeClr val="tx1"/>
                </a:solidFill>
                <a:latin typeface="Calibri" panose="020F0502020204030204" pitchFamily="34" charset="0"/>
                <a:cs typeface="Calibri" panose="020F0502020204030204" pitchFamily="34" charset="0"/>
              </a:rPr>
              <a:t> @</a:t>
            </a:r>
            <a:r>
              <a:rPr lang="en-GB" sz="1800" dirty="0" err="1">
                <a:solidFill>
                  <a:schemeClr val="tx1"/>
                </a:solidFill>
                <a:latin typeface="Calibri" panose="020F0502020204030204" pitchFamily="34" charset="0"/>
                <a:cs typeface="Calibri" panose="020F0502020204030204" pitchFamily="34" charset="0"/>
              </a:rPr>
              <a:t>XpolliProject</a:t>
            </a:r>
            <a:endParaRPr lang="en-GB" sz="1800" dirty="0">
              <a:solidFill>
                <a:schemeClr val="tx1"/>
              </a:solidFill>
              <a:latin typeface="Calibri" panose="020F0502020204030204" pitchFamily="34" charset="0"/>
              <a:cs typeface="Calibri" panose="020F0502020204030204" pitchFamily="34" charset="0"/>
            </a:endParaRPr>
          </a:p>
          <a:p>
            <a:pPr>
              <a:lnSpc>
                <a:spcPct val="150000"/>
              </a:lnSpc>
            </a:pPr>
            <a:r>
              <a:rPr lang="en-GB" sz="1800" b="1" dirty="0">
                <a:solidFill>
                  <a:srgbClr val="008000"/>
                </a:solidFill>
              </a:rPr>
              <a:t>Who:</a:t>
            </a:r>
          </a:p>
          <a:p>
            <a:pPr>
              <a:lnSpc>
                <a:spcPct val="150000"/>
              </a:lnSpc>
            </a:pPr>
            <a:endParaRPr lang="en-GB" sz="1800" b="1" i="0" u="none" strike="noStrike" cap="none" dirty="0">
              <a:solidFill>
                <a:srgbClr val="008000"/>
              </a:solidFill>
              <a:sym typeface="Arial"/>
            </a:endParaRPr>
          </a:p>
          <a:p>
            <a:pPr>
              <a:lnSpc>
                <a:spcPct val="150000"/>
              </a:lnSpc>
            </a:pPr>
            <a:endParaRPr lang="en-GB" sz="1800" b="1" dirty="0">
              <a:solidFill>
                <a:srgbClr val="008000"/>
              </a:solidFill>
            </a:endParaRPr>
          </a:p>
          <a:p>
            <a:pPr>
              <a:lnSpc>
                <a:spcPct val="150000"/>
              </a:lnSpc>
            </a:pPr>
            <a:r>
              <a:rPr lang="en-GB" sz="1800" b="1" i="0" u="none" strike="noStrike" cap="none" dirty="0">
                <a:solidFill>
                  <a:srgbClr val="008000"/>
                </a:solidFill>
                <a:sym typeface="Arial"/>
              </a:rPr>
              <a:t>Funded by</a:t>
            </a:r>
            <a:endParaRPr lang="en-GB" sz="1800" b="0" i="0" u="none" strike="noStrike" cap="none" dirty="0">
              <a:solidFill>
                <a:srgbClr val="008000"/>
              </a:solidFill>
              <a:sym typeface="Arial"/>
            </a:endParaRPr>
          </a:p>
        </p:txBody>
      </p:sp>
      <p:pic>
        <p:nvPicPr>
          <p:cNvPr id="3" name="Picture 2">
            <a:extLst>
              <a:ext uri="{FF2B5EF4-FFF2-40B4-BE49-F238E27FC236}">
                <a16:creationId xmlns:a16="http://schemas.microsoft.com/office/drawing/2014/main" id="{135913E5-3F78-234E-B14A-DE9D118A67A9}"/>
              </a:ext>
            </a:extLst>
          </p:cNvPr>
          <p:cNvPicPr>
            <a:picLocks noChangeAspect="1"/>
          </p:cNvPicPr>
          <p:nvPr/>
        </p:nvPicPr>
        <p:blipFill>
          <a:blip r:embed="rId3"/>
          <a:stretch>
            <a:fillRect/>
          </a:stretch>
        </p:blipFill>
        <p:spPr>
          <a:xfrm>
            <a:off x="2446636" y="228304"/>
            <a:ext cx="3664167" cy="1311032"/>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2C679AD5-1B55-C648-A9F1-518A775E5DD1}"/>
              </a:ext>
            </a:extLst>
          </p:cNvPr>
          <p:cNvPicPr>
            <a:picLocks noChangeAspect="1"/>
          </p:cNvPicPr>
          <p:nvPr/>
        </p:nvPicPr>
        <p:blipFill>
          <a:blip r:embed="rId4"/>
          <a:stretch>
            <a:fillRect/>
          </a:stretch>
        </p:blipFill>
        <p:spPr>
          <a:xfrm>
            <a:off x="1503234" y="4187995"/>
            <a:ext cx="7315200" cy="991729"/>
          </a:xfrm>
          <a:prstGeom prst="rect">
            <a:avLst/>
          </a:prstGeom>
        </p:spPr>
      </p:pic>
      <p:pic>
        <p:nvPicPr>
          <p:cNvPr id="26" name="Google Shape;110;p13">
            <a:extLst>
              <a:ext uri="{FF2B5EF4-FFF2-40B4-BE49-F238E27FC236}">
                <a16:creationId xmlns:a16="http://schemas.microsoft.com/office/drawing/2014/main" id="{DD7DA5BD-9646-C746-8BEF-26C52BBBDE23}"/>
              </a:ext>
            </a:extLst>
          </p:cNvPr>
          <p:cNvPicPr preferRelativeResize="0"/>
          <p:nvPr/>
        </p:nvPicPr>
        <p:blipFill rotWithShape="1">
          <a:blip r:embed="rId5">
            <a:alphaModFix/>
          </a:blip>
          <a:srcRect/>
          <a:stretch/>
        </p:blipFill>
        <p:spPr>
          <a:xfrm>
            <a:off x="6679905" y="4892883"/>
            <a:ext cx="2138529" cy="1406458"/>
          </a:xfrm>
          <a:prstGeom prst="rect">
            <a:avLst/>
          </a:prstGeom>
          <a:noFill/>
          <a:ln>
            <a:noFill/>
          </a:ln>
        </p:spPr>
      </p:pic>
      <p:pic>
        <p:nvPicPr>
          <p:cNvPr id="6" name="Picture 5" descr="A picture containing text, clipart&#10;&#10;Description automatically generated">
            <a:extLst>
              <a:ext uri="{FF2B5EF4-FFF2-40B4-BE49-F238E27FC236}">
                <a16:creationId xmlns:a16="http://schemas.microsoft.com/office/drawing/2014/main" id="{79EF4B63-1054-8E43-AC1D-DAC04733B6B7}"/>
              </a:ext>
            </a:extLst>
          </p:cNvPr>
          <p:cNvPicPr>
            <a:picLocks noChangeAspect="1"/>
          </p:cNvPicPr>
          <p:nvPr/>
        </p:nvPicPr>
        <p:blipFill>
          <a:blip r:embed="rId6"/>
          <a:stretch>
            <a:fillRect/>
          </a:stretch>
        </p:blipFill>
        <p:spPr>
          <a:xfrm>
            <a:off x="4371826" y="5312232"/>
            <a:ext cx="1738977" cy="573683"/>
          </a:xfrm>
          <a:prstGeom prst="rect">
            <a:avLst/>
          </a:prstGeom>
        </p:spPr>
      </p:pic>
      <p:pic>
        <p:nvPicPr>
          <p:cNvPr id="23" name="Picture 22" descr="A screenshot of a video game&#10;&#10;Description automatically generated with medium confidence">
            <a:extLst>
              <a:ext uri="{FF2B5EF4-FFF2-40B4-BE49-F238E27FC236}">
                <a16:creationId xmlns:a16="http://schemas.microsoft.com/office/drawing/2014/main" id="{0E333C70-34D7-D94E-BE19-A26B29E6B775}"/>
              </a:ext>
            </a:extLst>
          </p:cNvPr>
          <p:cNvPicPr>
            <a:picLocks noChangeAspect="1"/>
          </p:cNvPicPr>
          <p:nvPr/>
        </p:nvPicPr>
        <p:blipFill>
          <a:blip r:embed="rId7"/>
          <a:stretch>
            <a:fillRect/>
          </a:stretch>
        </p:blipFill>
        <p:spPr>
          <a:xfrm>
            <a:off x="-54357" y="5466566"/>
            <a:ext cx="9179496" cy="142282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87" name="Google Shape;187;p17"/>
          <p:cNvSpPr txBox="1"/>
          <p:nvPr/>
        </p:nvSpPr>
        <p:spPr>
          <a:xfrm>
            <a:off x="2386013" y="3685135"/>
            <a:ext cx="6554093" cy="54784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
        <p:nvSpPr>
          <p:cNvPr id="24" name="TextBox 23">
            <a:extLst>
              <a:ext uri="{FF2B5EF4-FFF2-40B4-BE49-F238E27FC236}">
                <a16:creationId xmlns:a16="http://schemas.microsoft.com/office/drawing/2014/main" id="{556C6A3F-B02A-0042-B4D7-E9822BFF9B3B}"/>
              </a:ext>
            </a:extLst>
          </p:cNvPr>
          <p:cNvSpPr txBox="1"/>
          <p:nvPr/>
        </p:nvSpPr>
        <p:spPr>
          <a:xfrm>
            <a:off x="2888975" y="113388"/>
            <a:ext cx="4200938"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What’s Involved?</a:t>
            </a:r>
          </a:p>
        </p:txBody>
      </p:sp>
      <p:pic>
        <p:nvPicPr>
          <p:cNvPr id="8" name="Picture 7" descr="Diagram, text, schematic&#10;&#10;Description automatically generated">
            <a:extLst>
              <a:ext uri="{FF2B5EF4-FFF2-40B4-BE49-F238E27FC236}">
                <a16:creationId xmlns:a16="http://schemas.microsoft.com/office/drawing/2014/main" id="{A35F668A-6079-8041-86F0-2807E45AF607}"/>
              </a:ext>
            </a:extLst>
          </p:cNvPr>
          <p:cNvPicPr>
            <a:picLocks noChangeAspect="1"/>
          </p:cNvPicPr>
          <p:nvPr/>
        </p:nvPicPr>
        <p:blipFill>
          <a:blip r:embed="rId3"/>
          <a:stretch>
            <a:fillRect/>
          </a:stretch>
        </p:blipFill>
        <p:spPr>
          <a:xfrm>
            <a:off x="0" y="857250"/>
            <a:ext cx="9144000" cy="5143500"/>
          </a:xfrm>
          <a:prstGeom prst="rect">
            <a:avLst/>
          </a:prstGeom>
        </p:spPr>
      </p:pic>
      <p:pic>
        <p:nvPicPr>
          <p:cNvPr id="22" name="Picture 21" descr="A screenshot of a video game&#10;&#10;Description automatically generated with medium confidence">
            <a:extLst>
              <a:ext uri="{FF2B5EF4-FFF2-40B4-BE49-F238E27FC236}">
                <a16:creationId xmlns:a16="http://schemas.microsoft.com/office/drawing/2014/main" id="{B4C5F490-722F-4E46-BB6F-8508795E7F78}"/>
              </a:ext>
            </a:extLst>
          </p:cNvPr>
          <p:cNvPicPr>
            <a:picLocks noChangeAspect="1"/>
          </p:cNvPicPr>
          <p:nvPr/>
        </p:nvPicPr>
        <p:blipFill>
          <a:blip r:embed="rId4"/>
          <a:stretch>
            <a:fillRect/>
          </a:stretch>
        </p:blipFill>
        <p:spPr>
          <a:xfrm>
            <a:off x="-51369" y="5505762"/>
            <a:ext cx="9179496" cy="142282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87" name="Google Shape;187;p17"/>
          <p:cNvSpPr txBox="1"/>
          <p:nvPr/>
        </p:nvSpPr>
        <p:spPr>
          <a:xfrm>
            <a:off x="2386013" y="3685135"/>
            <a:ext cx="6554093" cy="547842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pic>
        <p:nvPicPr>
          <p:cNvPr id="22" name="Picture 21" descr="A screenshot of a video game&#10;&#10;Description automatically generated with medium confidence">
            <a:extLst>
              <a:ext uri="{FF2B5EF4-FFF2-40B4-BE49-F238E27FC236}">
                <a16:creationId xmlns:a16="http://schemas.microsoft.com/office/drawing/2014/main" id="{B4C5F490-722F-4E46-BB6F-8508795E7F78}"/>
              </a:ext>
            </a:extLst>
          </p:cNvPr>
          <p:cNvPicPr>
            <a:picLocks noChangeAspect="1"/>
          </p:cNvPicPr>
          <p:nvPr/>
        </p:nvPicPr>
        <p:blipFill>
          <a:blip r:embed="rId3"/>
          <a:stretch>
            <a:fillRect/>
          </a:stretch>
        </p:blipFill>
        <p:spPr>
          <a:xfrm>
            <a:off x="-51369" y="5505762"/>
            <a:ext cx="9179496" cy="1422822"/>
          </a:xfrm>
          <a:prstGeom prst="rect">
            <a:avLst/>
          </a:prstGeom>
        </p:spPr>
      </p:pic>
      <p:sp>
        <p:nvSpPr>
          <p:cNvPr id="4" name="TextBox 3">
            <a:extLst>
              <a:ext uri="{FF2B5EF4-FFF2-40B4-BE49-F238E27FC236}">
                <a16:creationId xmlns:a16="http://schemas.microsoft.com/office/drawing/2014/main" id="{9E2D1A98-18DF-8940-86E4-D3118DB25791}"/>
              </a:ext>
            </a:extLst>
          </p:cNvPr>
          <p:cNvSpPr txBox="1"/>
          <p:nvPr/>
        </p:nvSpPr>
        <p:spPr>
          <a:xfrm>
            <a:off x="2517913" y="113388"/>
            <a:ext cx="4572000" cy="707886"/>
          </a:xfrm>
          <a:prstGeom prst="rect">
            <a:avLst/>
          </a:prstGeom>
          <a:noFill/>
        </p:spPr>
        <p:txBody>
          <a:bodyPr wrap="square" rtlCol="0">
            <a:spAutoFit/>
          </a:bodyPr>
          <a:lstStyle/>
          <a:p>
            <a:r>
              <a:rPr lang="en-US" sz="4000" dirty="0">
                <a:latin typeface="Calibri" panose="020F0502020204030204" pitchFamily="34" charset="0"/>
                <a:cs typeface="Calibri" panose="020F0502020204030204" pitchFamily="34" charset="0"/>
              </a:rPr>
              <a:t>Who can take part?</a:t>
            </a:r>
          </a:p>
        </p:txBody>
      </p:sp>
      <p:sp>
        <p:nvSpPr>
          <p:cNvPr id="5" name="TextBox 4">
            <a:extLst>
              <a:ext uri="{FF2B5EF4-FFF2-40B4-BE49-F238E27FC236}">
                <a16:creationId xmlns:a16="http://schemas.microsoft.com/office/drawing/2014/main" id="{EC6C0422-1FF2-0946-9787-5485B2CCE5B9}"/>
              </a:ext>
            </a:extLst>
          </p:cNvPr>
          <p:cNvSpPr txBox="1"/>
          <p:nvPr/>
        </p:nvSpPr>
        <p:spPr>
          <a:xfrm>
            <a:off x="788504" y="1096218"/>
            <a:ext cx="7865166" cy="461665"/>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Everyone! </a:t>
            </a:r>
          </a:p>
        </p:txBody>
      </p:sp>
      <p:pic>
        <p:nvPicPr>
          <p:cNvPr id="3" name="Picture 2" descr="A group of people posing for a photo&#10;&#10;Description automatically generated with medium confidence">
            <a:extLst>
              <a:ext uri="{FF2B5EF4-FFF2-40B4-BE49-F238E27FC236}">
                <a16:creationId xmlns:a16="http://schemas.microsoft.com/office/drawing/2014/main" id="{D9974B6B-CC2B-934E-A5E6-19FBC487CFE8}"/>
              </a:ext>
            </a:extLst>
          </p:cNvPr>
          <p:cNvPicPr>
            <a:picLocks noChangeAspect="1"/>
          </p:cNvPicPr>
          <p:nvPr/>
        </p:nvPicPr>
        <p:blipFill>
          <a:blip r:embed="rId4"/>
          <a:stretch>
            <a:fillRect/>
          </a:stretch>
        </p:blipFill>
        <p:spPr>
          <a:xfrm>
            <a:off x="469659" y="2811303"/>
            <a:ext cx="4044289" cy="2694459"/>
          </a:xfrm>
          <a:prstGeom prst="rect">
            <a:avLst/>
          </a:prstGeom>
        </p:spPr>
      </p:pic>
      <p:sp>
        <p:nvSpPr>
          <p:cNvPr id="6" name="Rectangle 5">
            <a:extLst>
              <a:ext uri="{FF2B5EF4-FFF2-40B4-BE49-F238E27FC236}">
                <a16:creationId xmlns:a16="http://schemas.microsoft.com/office/drawing/2014/main" id="{95EED864-E8A3-804F-AC67-19D670A6EE15}"/>
              </a:ext>
            </a:extLst>
          </p:cNvPr>
          <p:cNvSpPr/>
          <p:nvPr/>
        </p:nvSpPr>
        <p:spPr>
          <a:xfrm>
            <a:off x="527711" y="1625351"/>
            <a:ext cx="4262003" cy="923330"/>
          </a:xfrm>
          <a:prstGeom prst="rect">
            <a:avLst/>
          </a:prstGeom>
        </p:spPr>
        <p:txBody>
          <a:bodyPr wrap="square">
            <a:spAutoFit/>
          </a:bodyPr>
          <a:lstStyle/>
          <a:p>
            <a:pPr algn="ctr"/>
            <a:r>
              <a:rPr lang="en-US" sz="1800" dirty="0">
                <a:latin typeface="Calibri" panose="020F0502020204030204" pitchFamily="34" charset="0"/>
                <a:cs typeface="Calibri" panose="020F0502020204030204" pitchFamily="34" charset="0"/>
              </a:rPr>
              <a:t>The resources are specifically designed for school age pupils and their teachers but anyone is welcome to take part</a:t>
            </a:r>
          </a:p>
        </p:txBody>
      </p:sp>
      <p:sp>
        <p:nvSpPr>
          <p:cNvPr id="9" name="Rectangle 8">
            <a:extLst>
              <a:ext uri="{FF2B5EF4-FFF2-40B4-BE49-F238E27FC236}">
                <a16:creationId xmlns:a16="http://schemas.microsoft.com/office/drawing/2014/main" id="{7A2EA1A2-A661-704A-996E-DB7E217395FD}"/>
              </a:ext>
            </a:extLst>
          </p:cNvPr>
          <p:cNvSpPr/>
          <p:nvPr/>
        </p:nvSpPr>
        <p:spPr>
          <a:xfrm>
            <a:off x="4881997" y="1625351"/>
            <a:ext cx="4262003" cy="369332"/>
          </a:xfrm>
          <a:prstGeom prst="rect">
            <a:avLst/>
          </a:prstGeom>
        </p:spPr>
        <p:txBody>
          <a:bodyPr wrap="square">
            <a:spAutoFit/>
          </a:bodyPr>
          <a:lstStyle/>
          <a:p>
            <a:pPr algn="ctr"/>
            <a:r>
              <a:rPr lang="en-US" sz="1800" dirty="0">
                <a:latin typeface="Calibri" panose="020F0502020204030204" pitchFamily="34" charset="0"/>
                <a:cs typeface="Calibri" panose="020F0502020204030204" pitchFamily="34" charset="0"/>
              </a:rPr>
              <a:t>The resources are in English and Italian </a:t>
            </a:r>
          </a:p>
        </p:txBody>
      </p:sp>
      <p:pic>
        <p:nvPicPr>
          <p:cNvPr id="8" name="Picture 7" descr="Graphical user interface, application&#10;&#10;Description automatically generated">
            <a:extLst>
              <a:ext uri="{FF2B5EF4-FFF2-40B4-BE49-F238E27FC236}">
                <a16:creationId xmlns:a16="http://schemas.microsoft.com/office/drawing/2014/main" id="{BD73B74F-88AD-F942-8984-5279E2AE3520}"/>
              </a:ext>
            </a:extLst>
          </p:cNvPr>
          <p:cNvPicPr>
            <a:picLocks noChangeAspect="1"/>
          </p:cNvPicPr>
          <p:nvPr/>
        </p:nvPicPr>
        <p:blipFill>
          <a:blip r:embed="rId5"/>
          <a:stretch>
            <a:fillRect/>
          </a:stretch>
        </p:blipFill>
        <p:spPr>
          <a:xfrm>
            <a:off x="4028696" y="2786414"/>
            <a:ext cx="4823666" cy="2719348"/>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6D15EB49-7425-4A48-9142-755CD70CBA27}"/>
              </a:ext>
            </a:extLst>
          </p:cNvPr>
          <p:cNvPicPr>
            <a:picLocks noChangeAspect="1"/>
          </p:cNvPicPr>
          <p:nvPr/>
        </p:nvPicPr>
        <p:blipFill rotWithShape="1">
          <a:blip r:embed="rId6"/>
          <a:srcRect b="39409"/>
          <a:stretch/>
        </p:blipFill>
        <p:spPr>
          <a:xfrm>
            <a:off x="5387293" y="2027614"/>
            <a:ext cx="2888343" cy="723037"/>
          </a:xfrm>
          <a:prstGeom prst="rect">
            <a:avLst/>
          </a:prstGeom>
        </p:spPr>
      </p:pic>
    </p:spTree>
    <p:extLst>
      <p:ext uri="{BB962C8B-B14F-4D97-AF65-F5344CB8AC3E}">
        <p14:creationId xmlns:p14="http://schemas.microsoft.com/office/powerpoint/2010/main" val="3632264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4" name="Picture 23">
            <a:extLst>
              <a:ext uri="{FF2B5EF4-FFF2-40B4-BE49-F238E27FC236}">
                <a16:creationId xmlns:a16="http://schemas.microsoft.com/office/drawing/2014/main" id="{22335D0F-CED5-984A-BE3A-71900EF13390}"/>
              </a:ext>
            </a:extLst>
          </p:cNvPr>
          <p:cNvPicPr>
            <a:picLocks noChangeAspect="1"/>
          </p:cNvPicPr>
          <p:nvPr/>
        </p:nvPicPr>
        <p:blipFill>
          <a:blip r:embed="rId3"/>
          <a:stretch>
            <a:fillRect/>
          </a:stretch>
        </p:blipFill>
        <p:spPr>
          <a:xfrm rot="1457576">
            <a:off x="1986568" y="3748356"/>
            <a:ext cx="1441360" cy="2039706"/>
          </a:xfrm>
          <a:prstGeom prst="rect">
            <a:avLst/>
          </a:prstGeom>
        </p:spPr>
      </p:pic>
      <p:sp>
        <p:nvSpPr>
          <p:cNvPr id="4" name="TextBox 3">
            <a:extLst>
              <a:ext uri="{FF2B5EF4-FFF2-40B4-BE49-F238E27FC236}">
                <a16:creationId xmlns:a16="http://schemas.microsoft.com/office/drawing/2014/main" id="{913A48F8-ABC0-274D-BBC9-3ECE45433CA7}"/>
              </a:ext>
            </a:extLst>
          </p:cNvPr>
          <p:cNvSpPr txBox="1"/>
          <p:nvPr/>
        </p:nvSpPr>
        <p:spPr>
          <a:xfrm>
            <a:off x="2192095" y="465300"/>
            <a:ext cx="5565913" cy="707886"/>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Resources for everyone</a:t>
            </a:r>
          </a:p>
        </p:txBody>
      </p:sp>
      <p:pic>
        <p:nvPicPr>
          <p:cNvPr id="16" name="Picture 15">
            <a:extLst>
              <a:ext uri="{FF2B5EF4-FFF2-40B4-BE49-F238E27FC236}">
                <a16:creationId xmlns:a16="http://schemas.microsoft.com/office/drawing/2014/main" id="{064D94D7-D2D7-6F4C-9103-C50B2C2ED42A}"/>
              </a:ext>
            </a:extLst>
          </p:cNvPr>
          <p:cNvPicPr>
            <a:picLocks noChangeAspect="1"/>
          </p:cNvPicPr>
          <p:nvPr/>
        </p:nvPicPr>
        <p:blipFill>
          <a:blip r:embed="rId4"/>
          <a:stretch>
            <a:fillRect/>
          </a:stretch>
        </p:blipFill>
        <p:spPr>
          <a:xfrm rot="20097880">
            <a:off x="5303848" y="4091909"/>
            <a:ext cx="1302428" cy="1843100"/>
          </a:xfrm>
          <a:prstGeom prst="rect">
            <a:avLst/>
          </a:prstGeom>
        </p:spPr>
      </p:pic>
      <p:pic>
        <p:nvPicPr>
          <p:cNvPr id="17" name="Picture 16">
            <a:extLst>
              <a:ext uri="{FF2B5EF4-FFF2-40B4-BE49-F238E27FC236}">
                <a16:creationId xmlns:a16="http://schemas.microsoft.com/office/drawing/2014/main" id="{2BA51450-50F6-F745-8B59-1EB228E519F4}"/>
              </a:ext>
            </a:extLst>
          </p:cNvPr>
          <p:cNvPicPr>
            <a:picLocks noChangeAspect="1"/>
          </p:cNvPicPr>
          <p:nvPr/>
        </p:nvPicPr>
        <p:blipFill>
          <a:blip r:embed="rId5"/>
          <a:stretch>
            <a:fillRect/>
          </a:stretch>
        </p:blipFill>
        <p:spPr>
          <a:xfrm rot="20673081">
            <a:off x="5775545" y="3927148"/>
            <a:ext cx="1302428" cy="1843101"/>
          </a:xfrm>
          <a:prstGeom prst="rect">
            <a:avLst/>
          </a:prstGeom>
        </p:spPr>
      </p:pic>
      <p:pic>
        <p:nvPicPr>
          <p:cNvPr id="18" name="Picture 17">
            <a:extLst>
              <a:ext uri="{FF2B5EF4-FFF2-40B4-BE49-F238E27FC236}">
                <a16:creationId xmlns:a16="http://schemas.microsoft.com/office/drawing/2014/main" id="{8DD94162-3955-724E-AB38-CA3AA5FAC99A}"/>
              </a:ext>
            </a:extLst>
          </p:cNvPr>
          <p:cNvPicPr>
            <a:picLocks noChangeAspect="1"/>
          </p:cNvPicPr>
          <p:nvPr/>
        </p:nvPicPr>
        <p:blipFill>
          <a:blip r:embed="rId6"/>
          <a:stretch>
            <a:fillRect/>
          </a:stretch>
        </p:blipFill>
        <p:spPr>
          <a:xfrm>
            <a:off x="6329918" y="3813558"/>
            <a:ext cx="1302428" cy="1843100"/>
          </a:xfrm>
          <a:prstGeom prst="rect">
            <a:avLst/>
          </a:prstGeom>
        </p:spPr>
      </p:pic>
      <p:pic>
        <p:nvPicPr>
          <p:cNvPr id="19" name="Picture 18">
            <a:extLst>
              <a:ext uri="{FF2B5EF4-FFF2-40B4-BE49-F238E27FC236}">
                <a16:creationId xmlns:a16="http://schemas.microsoft.com/office/drawing/2014/main" id="{94E0D454-3B23-D444-9DC7-9F7D893E1806}"/>
              </a:ext>
            </a:extLst>
          </p:cNvPr>
          <p:cNvPicPr>
            <a:picLocks noChangeAspect="1"/>
          </p:cNvPicPr>
          <p:nvPr/>
        </p:nvPicPr>
        <p:blipFill>
          <a:blip r:embed="rId7"/>
          <a:stretch>
            <a:fillRect/>
          </a:stretch>
        </p:blipFill>
        <p:spPr>
          <a:xfrm rot="1248711">
            <a:off x="6943957" y="3844899"/>
            <a:ext cx="1302428" cy="1843100"/>
          </a:xfrm>
          <a:prstGeom prst="rect">
            <a:avLst/>
          </a:prstGeom>
        </p:spPr>
      </p:pic>
      <p:pic>
        <p:nvPicPr>
          <p:cNvPr id="20" name="Picture 19">
            <a:extLst>
              <a:ext uri="{FF2B5EF4-FFF2-40B4-BE49-F238E27FC236}">
                <a16:creationId xmlns:a16="http://schemas.microsoft.com/office/drawing/2014/main" id="{1B367E18-78AD-7D44-AB31-2FA9C521EF54}"/>
              </a:ext>
            </a:extLst>
          </p:cNvPr>
          <p:cNvPicPr>
            <a:picLocks noChangeAspect="1"/>
          </p:cNvPicPr>
          <p:nvPr/>
        </p:nvPicPr>
        <p:blipFill>
          <a:blip r:embed="rId8"/>
          <a:stretch>
            <a:fillRect/>
          </a:stretch>
        </p:blipFill>
        <p:spPr>
          <a:xfrm rot="2091963">
            <a:off x="7290240" y="4269465"/>
            <a:ext cx="1302428" cy="1843100"/>
          </a:xfrm>
          <a:prstGeom prst="rect">
            <a:avLst/>
          </a:prstGeom>
        </p:spPr>
      </p:pic>
      <p:sp>
        <p:nvSpPr>
          <p:cNvPr id="13" name="TextBox 12">
            <a:extLst>
              <a:ext uri="{FF2B5EF4-FFF2-40B4-BE49-F238E27FC236}">
                <a16:creationId xmlns:a16="http://schemas.microsoft.com/office/drawing/2014/main" id="{D52FFE36-DAFC-4D43-863F-63DC8C5F6246}"/>
              </a:ext>
            </a:extLst>
          </p:cNvPr>
          <p:cNvSpPr txBox="1"/>
          <p:nvPr/>
        </p:nvSpPr>
        <p:spPr>
          <a:xfrm>
            <a:off x="6580098" y="3338617"/>
            <a:ext cx="2030146" cy="400110"/>
          </a:xfrm>
          <a:prstGeom prst="rect">
            <a:avLst/>
          </a:prstGeom>
          <a:noFill/>
        </p:spPr>
        <p:txBody>
          <a:bodyPr wrap="square" rtlCol="0">
            <a:spAutoFit/>
          </a:bodyPr>
          <a:lstStyle/>
          <a:p>
            <a:r>
              <a:rPr lang="en-US" sz="2000" dirty="0"/>
              <a:t>Worksheets</a:t>
            </a:r>
          </a:p>
        </p:txBody>
      </p:sp>
      <p:pic>
        <p:nvPicPr>
          <p:cNvPr id="26" name="Picture 25" descr="Graphical user interface, text, application&#10;&#10;Description automatically generated">
            <a:extLst>
              <a:ext uri="{FF2B5EF4-FFF2-40B4-BE49-F238E27FC236}">
                <a16:creationId xmlns:a16="http://schemas.microsoft.com/office/drawing/2014/main" id="{F5990D4F-9040-8648-B844-6A6C20720CB7}"/>
              </a:ext>
            </a:extLst>
          </p:cNvPr>
          <p:cNvPicPr>
            <a:picLocks noChangeAspect="1"/>
          </p:cNvPicPr>
          <p:nvPr/>
        </p:nvPicPr>
        <p:blipFill>
          <a:blip r:embed="rId9"/>
          <a:stretch>
            <a:fillRect/>
          </a:stretch>
        </p:blipFill>
        <p:spPr>
          <a:xfrm rot="20283064">
            <a:off x="672514" y="3760403"/>
            <a:ext cx="1445935" cy="2037453"/>
          </a:xfrm>
          <a:prstGeom prst="rect">
            <a:avLst/>
          </a:prstGeom>
        </p:spPr>
      </p:pic>
      <p:sp>
        <p:nvSpPr>
          <p:cNvPr id="28" name="TextBox 27">
            <a:extLst>
              <a:ext uri="{FF2B5EF4-FFF2-40B4-BE49-F238E27FC236}">
                <a16:creationId xmlns:a16="http://schemas.microsoft.com/office/drawing/2014/main" id="{C9AC05E3-5F45-6D42-A281-BC5811963E79}"/>
              </a:ext>
            </a:extLst>
          </p:cNvPr>
          <p:cNvSpPr txBox="1"/>
          <p:nvPr/>
        </p:nvSpPr>
        <p:spPr>
          <a:xfrm>
            <a:off x="973296" y="3312036"/>
            <a:ext cx="2607828" cy="400110"/>
          </a:xfrm>
          <a:prstGeom prst="rect">
            <a:avLst/>
          </a:prstGeom>
          <a:noFill/>
        </p:spPr>
        <p:txBody>
          <a:bodyPr wrap="square" rtlCol="0">
            <a:spAutoFit/>
          </a:bodyPr>
          <a:lstStyle/>
          <a:p>
            <a:r>
              <a:rPr lang="en-US" sz="2000" dirty="0"/>
              <a:t>Outdoor resources</a:t>
            </a:r>
          </a:p>
        </p:txBody>
      </p:sp>
      <p:sp>
        <p:nvSpPr>
          <p:cNvPr id="29" name="TextBox 28">
            <a:extLst>
              <a:ext uri="{FF2B5EF4-FFF2-40B4-BE49-F238E27FC236}">
                <a16:creationId xmlns:a16="http://schemas.microsoft.com/office/drawing/2014/main" id="{C101E93E-0191-EA42-941A-EBC1E219E80D}"/>
              </a:ext>
            </a:extLst>
          </p:cNvPr>
          <p:cNvSpPr txBox="1"/>
          <p:nvPr/>
        </p:nvSpPr>
        <p:spPr>
          <a:xfrm>
            <a:off x="3699961" y="1386772"/>
            <a:ext cx="2607828" cy="400110"/>
          </a:xfrm>
          <a:prstGeom prst="rect">
            <a:avLst/>
          </a:prstGeom>
          <a:noFill/>
        </p:spPr>
        <p:txBody>
          <a:bodyPr wrap="square" rtlCol="0">
            <a:spAutoFit/>
          </a:bodyPr>
          <a:lstStyle/>
          <a:p>
            <a:r>
              <a:rPr lang="en-US" sz="2000" dirty="0"/>
              <a:t>Online resources</a:t>
            </a:r>
          </a:p>
        </p:txBody>
      </p:sp>
      <p:pic>
        <p:nvPicPr>
          <p:cNvPr id="22" name="Picture 21" descr="A screenshot of a video game&#10;&#10;Description automatically generated with medium confidence">
            <a:extLst>
              <a:ext uri="{FF2B5EF4-FFF2-40B4-BE49-F238E27FC236}">
                <a16:creationId xmlns:a16="http://schemas.microsoft.com/office/drawing/2014/main" id="{B4C5F490-722F-4E46-BB6F-8508795E7F78}"/>
              </a:ext>
            </a:extLst>
          </p:cNvPr>
          <p:cNvPicPr>
            <a:picLocks noChangeAspect="1"/>
          </p:cNvPicPr>
          <p:nvPr/>
        </p:nvPicPr>
        <p:blipFill>
          <a:blip r:embed="rId10"/>
          <a:stretch>
            <a:fillRect/>
          </a:stretch>
        </p:blipFill>
        <p:spPr>
          <a:xfrm>
            <a:off x="-51369" y="5505762"/>
            <a:ext cx="9179496" cy="1422822"/>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C33B5EFB-0B9C-5A42-94BE-2E59F2A77FCE}"/>
              </a:ext>
            </a:extLst>
          </p:cNvPr>
          <p:cNvPicPr>
            <a:picLocks noChangeAspect="1"/>
          </p:cNvPicPr>
          <p:nvPr/>
        </p:nvPicPr>
        <p:blipFill>
          <a:blip r:embed="rId11"/>
          <a:stretch>
            <a:fillRect/>
          </a:stretch>
        </p:blipFill>
        <p:spPr>
          <a:xfrm>
            <a:off x="2446826" y="1771158"/>
            <a:ext cx="4643087" cy="1540878"/>
          </a:xfrm>
          <a:prstGeom prst="rect">
            <a:avLst/>
          </a:prstGeom>
        </p:spPr>
      </p:pic>
    </p:spTree>
    <p:extLst>
      <p:ext uri="{BB962C8B-B14F-4D97-AF65-F5344CB8AC3E}">
        <p14:creationId xmlns:p14="http://schemas.microsoft.com/office/powerpoint/2010/main" val="801367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2" name="Picture 21" descr="A screenshot of a video game&#10;&#10;Description automatically generated with medium confidence">
            <a:extLst>
              <a:ext uri="{FF2B5EF4-FFF2-40B4-BE49-F238E27FC236}">
                <a16:creationId xmlns:a16="http://schemas.microsoft.com/office/drawing/2014/main" id="{B4C5F490-722F-4E46-BB6F-8508795E7F78}"/>
              </a:ext>
            </a:extLst>
          </p:cNvPr>
          <p:cNvPicPr>
            <a:picLocks noChangeAspect="1"/>
          </p:cNvPicPr>
          <p:nvPr/>
        </p:nvPicPr>
        <p:blipFill>
          <a:blip r:embed="rId3"/>
          <a:stretch>
            <a:fillRect/>
          </a:stretch>
        </p:blipFill>
        <p:spPr>
          <a:xfrm>
            <a:off x="-51369" y="5505762"/>
            <a:ext cx="9179496" cy="1422822"/>
          </a:xfrm>
          <a:prstGeom prst="rect">
            <a:avLst/>
          </a:prstGeom>
        </p:spPr>
      </p:pic>
      <p:sp>
        <p:nvSpPr>
          <p:cNvPr id="4" name="TextBox 3">
            <a:extLst>
              <a:ext uri="{FF2B5EF4-FFF2-40B4-BE49-F238E27FC236}">
                <a16:creationId xmlns:a16="http://schemas.microsoft.com/office/drawing/2014/main" id="{913A48F8-ABC0-274D-BBC9-3ECE45433CA7}"/>
              </a:ext>
            </a:extLst>
          </p:cNvPr>
          <p:cNvSpPr txBox="1"/>
          <p:nvPr/>
        </p:nvSpPr>
        <p:spPr>
          <a:xfrm>
            <a:off x="2139310" y="161685"/>
            <a:ext cx="5658678" cy="1323439"/>
          </a:xfrm>
          <a:prstGeom prst="rect">
            <a:avLst/>
          </a:prstGeom>
          <a:noFill/>
        </p:spPr>
        <p:txBody>
          <a:bodyPr wrap="square" rtlCol="0">
            <a:spAutoFit/>
          </a:bodyPr>
          <a:lstStyle/>
          <a:p>
            <a:pPr algn="ctr"/>
            <a:r>
              <a:rPr lang="en-US" sz="4000" dirty="0">
                <a:latin typeface="Calibri" panose="020F0502020204030204" pitchFamily="34" charset="0"/>
                <a:cs typeface="Calibri" panose="020F0502020204030204" pitchFamily="34" charset="0"/>
              </a:rPr>
              <a:t>Resources for teachers, parents and group leaders</a:t>
            </a:r>
          </a:p>
        </p:txBody>
      </p:sp>
      <p:pic>
        <p:nvPicPr>
          <p:cNvPr id="12" name="Picture 11" descr="A picture containing text&#10;&#10;Description automatically generated">
            <a:extLst>
              <a:ext uri="{FF2B5EF4-FFF2-40B4-BE49-F238E27FC236}">
                <a16:creationId xmlns:a16="http://schemas.microsoft.com/office/drawing/2014/main" id="{64BB81A4-382E-9846-BA62-A89C7D5DB973}"/>
              </a:ext>
            </a:extLst>
          </p:cNvPr>
          <p:cNvPicPr>
            <a:picLocks noChangeAspect="1"/>
          </p:cNvPicPr>
          <p:nvPr/>
        </p:nvPicPr>
        <p:blipFill>
          <a:blip r:embed="rId4"/>
          <a:stretch>
            <a:fillRect/>
          </a:stretch>
        </p:blipFill>
        <p:spPr>
          <a:xfrm rot="1830551">
            <a:off x="4981265" y="2504959"/>
            <a:ext cx="1628818" cy="2330896"/>
          </a:xfrm>
          <a:prstGeom prst="rect">
            <a:avLst/>
          </a:prstGeom>
        </p:spPr>
      </p:pic>
      <p:pic>
        <p:nvPicPr>
          <p:cNvPr id="10" name="Picture 9" descr="Text&#10;&#10;Description automatically generated">
            <a:extLst>
              <a:ext uri="{FF2B5EF4-FFF2-40B4-BE49-F238E27FC236}">
                <a16:creationId xmlns:a16="http://schemas.microsoft.com/office/drawing/2014/main" id="{7419C2AA-AC3D-F347-8E7C-CF3A6E51190F}"/>
              </a:ext>
            </a:extLst>
          </p:cNvPr>
          <p:cNvPicPr>
            <a:picLocks noChangeAspect="1"/>
          </p:cNvPicPr>
          <p:nvPr/>
        </p:nvPicPr>
        <p:blipFill>
          <a:blip r:embed="rId5"/>
          <a:stretch>
            <a:fillRect/>
          </a:stretch>
        </p:blipFill>
        <p:spPr>
          <a:xfrm>
            <a:off x="4011808" y="2369569"/>
            <a:ext cx="1654055" cy="2330896"/>
          </a:xfrm>
          <a:prstGeom prst="rect">
            <a:avLst/>
          </a:prstGeom>
        </p:spPr>
      </p:pic>
      <p:pic>
        <p:nvPicPr>
          <p:cNvPr id="8" name="Picture 7" descr="Graphical user interface, text, application, chat or text message&#10;&#10;Description automatically generated">
            <a:extLst>
              <a:ext uri="{FF2B5EF4-FFF2-40B4-BE49-F238E27FC236}">
                <a16:creationId xmlns:a16="http://schemas.microsoft.com/office/drawing/2014/main" id="{32F284F7-60EC-A74A-869D-EE41DB2B395E}"/>
              </a:ext>
            </a:extLst>
          </p:cNvPr>
          <p:cNvPicPr>
            <a:picLocks noChangeAspect="1"/>
          </p:cNvPicPr>
          <p:nvPr/>
        </p:nvPicPr>
        <p:blipFill>
          <a:blip r:embed="rId6"/>
          <a:stretch>
            <a:fillRect/>
          </a:stretch>
        </p:blipFill>
        <p:spPr>
          <a:xfrm rot="20287731">
            <a:off x="2961523" y="2486275"/>
            <a:ext cx="1703507" cy="2330896"/>
          </a:xfrm>
          <a:prstGeom prst="rect">
            <a:avLst/>
          </a:prstGeom>
        </p:spPr>
      </p:pic>
      <p:sp>
        <p:nvSpPr>
          <p:cNvPr id="18" name="TextBox 17">
            <a:extLst>
              <a:ext uri="{FF2B5EF4-FFF2-40B4-BE49-F238E27FC236}">
                <a16:creationId xmlns:a16="http://schemas.microsoft.com/office/drawing/2014/main" id="{CC0CFB9E-1C59-7247-89FE-1E2A26941FD3}"/>
              </a:ext>
            </a:extLst>
          </p:cNvPr>
          <p:cNvSpPr txBox="1"/>
          <p:nvPr/>
        </p:nvSpPr>
        <p:spPr>
          <a:xfrm>
            <a:off x="725714" y="2191657"/>
            <a:ext cx="1696298" cy="369332"/>
          </a:xfrm>
          <a:prstGeom prst="rect">
            <a:avLst/>
          </a:prstGeom>
          <a:noFill/>
        </p:spPr>
        <p:txBody>
          <a:bodyPr wrap="none" rtlCol="0">
            <a:spAutoFit/>
          </a:bodyPr>
          <a:lstStyle/>
          <a:p>
            <a:r>
              <a:rPr lang="en-US" sz="1800" dirty="0">
                <a:latin typeface="Calibri" panose="020F0502020204030204" pitchFamily="34" charset="0"/>
                <a:cs typeface="Calibri" panose="020F0502020204030204" pitchFamily="34" charset="0"/>
              </a:rPr>
              <a:t>Curriculum links</a:t>
            </a:r>
          </a:p>
        </p:txBody>
      </p:sp>
      <p:sp>
        <p:nvSpPr>
          <p:cNvPr id="20" name="TextBox 19">
            <a:extLst>
              <a:ext uri="{FF2B5EF4-FFF2-40B4-BE49-F238E27FC236}">
                <a16:creationId xmlns:a16="http://schemas.microsoft.com/office/drawing/2014/main" id="{1DD324ED-6DA6-7149-98D4-7CDBC5ECED0B}"/>
              </a:ext>
            </a:extLst>
          </p:cNvPr>
          <p:cNvSpPr txBox="1"/>
          <p:nvPr/>
        </p:nvSpPr>
        <p:spPr>
          <a:xfrm>
            <a:off x="537556" y="4755561"/>
            <a:ext cx="2408032" cy="369332"/>
          </a:xfrm>
          <a:prstGeom prst="rect">
            <a:avLst/>
          </a:prstGeom>
          <a:noFill/>
        </p:spPr>
        <p:txBody>
          <a:bodyPr wrap="none" rtlCol="0">
            <a:spAutoFit/>
          </a:bodyPr>
          <a:lstStyle/>
          <a:p>
            <a:r>
              <a:rPr lang="en-US" sz="1800" dirty="0">
                <a:latin typeface="Calibri" panose="020F0502020204030204" pitchFamily="34" charset="0"/>
                <a:cs typeface="Calibri" panose="020F0502020204030204" pitchFamily="34" charset="0"/>
              </a:rPr>
              <a:t>Quick links to resources</a:t>
            </a:r>
          </a:p>
        </p:txBody>
      </p:sp>
      <p:sp>
        <p:nvSpPr>
          <p:cNvPr id="21" name="TextBox 20">
            <a:extLst>
              <a:ext uri="{FF2B5EF4-FFF2-40B4-BE49-F238E27FC236}">
                <a16:creationId xmlns:a16="http://schemas.microsoft.com/office/drawing/2014/main" id="{F9AC5848-7E1A-684D-83AD-001D76B2DB65}"/>
              </a:ext>
            </a:extLst>
          </p:cNvPr>
          <p:cNvSpPr txBox="1"/>
          <p:nvPr/>
        </p:nvSpPr>
        <p:spPr>
          <a:xfrm>
            <a:off x="6732994" y="4865917"/>
            <a:ext cx="1636987" cy="369332"/>
          </a:xfrm>
          <a:prstGeom prst="rect">
            <a:avLst/>
          </a:prstGeom>
          <a:noFill/>
        </p:spPr>
        <p:txBody>
          <a:bodyPr wrap="none" rtlCol="0">
            <a:spAutoFit/>
          </a:bodyPr>
          <a:lstStyle/>
          <a:p>
            <a:r>
              <a:rPr lang="en-US" sz="1800" dirty="0">
                <a:latin typeface="Calibri" panose="020F0502020204030204" pitchFamily="34" charset="0"/>
                <a:cs typeface="Calibri" panose="020F0502020204030204" pitchFamily="34" charset="0"/>
              </a:rPr>
              <a:t>Health &amp; safety</a:t>
            </a:r>
          </a:p>
        </p:txBody>
      </p:sp>
      <p:sp>
        <p:nvSpPr>
          <p:cNvPr id="23" name="TextBox 22">
            <a:extLst>
              <a:ext uri="{FF2B5EF4-FFF2-40B4-BE49-F238E27FC236}">
                <a16:creationId xmlns:a16="http://schemas.microsoft.com/office/drawing/2014/main" id="{C053B828-6923-8C4A-B286-729298462E99}"/>
              </a:ext>
            </a:extLst>
          </p:cNvPr>
          <p:cNvSpPr txBox="1"/>
          <p:nvPr/>
        </p:nvSpPr>
        <p:spPr>
          <a:xfrm>
            <a:off x="6301591" y="2191657"/>
            <a:ext cx="2923121"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Suggested approaches when working with a group</a:t>
            </a:r>
          </a:p>
        </p:txBody>
      </p:sp>
      <p:sp>
        <p:nvSpPr>
          <p:cNvPr id="24" name="TextBox 23">
            <a:extLst>
              <a:ext uri="{FF2B5EF4-FFF2-40B4-BE49-F238E27FC236}">
                <a16:creationId xmlns:a16="http://schemas.microsoft.com/office/drawing/2014/main" id="{4A41A2F2-D516-4441-B539-A7E25971E5B8}"/>
              </a:ext>
            </a:extLst>
          </p:cNvPr>
          <p:cNvSpPr txBox="1"/>
          <p:nvPr/>
        </p:nvSpPr>
        <p:spPr>
          <a:xfrm>
            <a:off x="537556" y="3543654"/>
            <a:ext cx="1997663" cy="369332"/>
          </a:xfrm>
          <a:prstGeom prst="rect">
            <a:avLst/>
          </a:prstGeom>
          <a:noFill/>
        </p:spPr>
        <p:txBody>
          <a:bodyPr wrap="none" rtlCol="0">
            <a:spAutoFit/>
          </a:bodyPr>
          <a:lstStyle/>
          <a:p>
            <a:r>
              <a:rPr lang="en-US" sz="1800" dirty="0">
                <a:latin typeface="Calibri" panose="020F0502020204030204" pitchFamily="34" charset="0"/>
                <a:cs typeface="Calibri" panose="020F0502020204030204" pitchFamily="34" charset="0"/>
              </a:rPr>
              <a:t>Learning objectives</a:t>
            </a:r>
          </a:p>
        </p:txBody>
      </p:sp>
      <p:sp>
        <p:nvSpPr>
          <p:cNvPr id="25" name="TextBox 24">
            <a:extLst>
              <a:ext uri="{FF2B5EF4-FFF2-40B4-BE49-F238E27FC236}">
                <a16:creationId xmlns:a16="http://schemas.microsoft.com/office/drawing/2014/main" id="{D24B160A-4895-0E42-8341-C2073B223A15}"/>
              </a:ext>
            </a:extLst>
          </p:cNvPr>
          <p:cNvSpPr txBox="1"/>
          <p:nvPr/>
        </p:nvSpPr>
        <p:spPr>
          <a:xfrm>
            <a:off x="7118217" y="3631753"/>
            <a:ext cx="1693092" cy="646331"/>
          </a:xfrm>
          <a:prstGeom prst="rect">
            <a:avLst/>
          </a:prstGeom>
          <a:noFill/>
        </p:spPr>
        <p:txBody>
          <a:bodyPr wrap="square" rtlCol="0">
            <a:spAutoFit/>
          </a:bodyPr>
          <a:lstStyle/>
          <a:p>
            <a:pPr algn="ctr"/>
            <a:r>
              <a:rPr lang="en-US" sz="1800" dirty="0">
                <a:latin typeface="Calibri" panose="020F0502020204030204" pitchFamily="34" charset="0"/>
                <a:cs typeface="Calibri" panose="020F0502020204030204" pitchFamily="34" charset="0"/>
              </a:rPr>
              <a:t>Suggested equipment</a:t>
            </a:r>
          </a:p>
        </p:txBody>
      </p:sp>
    </p:spTree>
    <p:extLst>
      <p:ext uri="{BB962C8B-B14F-4D97-AF65-F5344CB8AC3E}">
        <p14:creationId xmlns:p14="http://schemas.microsoft.com/office/powerpoint/2010/main" val="3408737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20" descr="2679817214_efc481d5a9_b.jpg"/>
          <p:cNvPicPr preferRelativeResize="0"/>
          <p:nvPr/>
        </p:nvPicPr>
        <p:blipFill rotWithShape="1">
          <a:blip r:embed="rId3">
            <a:alphaModFix/>
          </a:blip>
          <a:srcRect t="7854"/>
          <a:stretch/>
        </p:blipFill>
        <p:spPr>
          <a:xfrm>
            <a:off x="-102786" y="1479491"/>
            <a:ext cx="9246786" cy="6119038"/>
          </a:xfrm>
          <a:prstGeom prst="rect">
            <a:avLst/>
          </a:prstGeom>
          <a:noFill/>
          <a:ln>
            <a:noFill/>
          </a:ln>
        </p:spPr>
      </p:pic>
      <p:sp>
        <p:nvSpPr>
          <p:cNvPr id="249" name="Google Shape;249;p20"/>
          <p:cNvSpPr txBox="1"/>
          <p:nvPr/>
        </p:nvSpPr>
        <p:spPr>
          <a:xfrm>
            <a:off x="-22902" y="6442285"/>
            <a:ext cx="9289032"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b="1" dirty="0">
                <a:solidFill>
                  <a:schemeClr val="lt1"/>
                </a:solidFill>
                <a:latin typeface="Arial"/>
                <a:ea typeface="Arial"/>
                <a:cs typeface="Arial"/>
                <a:sym typeface="Arial"/>
              </a:rPr>
              <a:t>Six-spot Burnet</a:t>
            </a:r>
            <a:r>
              <a:rPr lang="en-GB" sz="1800" dirty="0">
                <a:solidFill>
                  <a:schemeClr val="lt1"/>
                </a:solidFill>
                <a:latin typeface="Arial"/>
                <a:ea typeface="Arial"/>
                <a:cs typeface="Arial"/>
                <a:sym typeface="Arial"/>
              </a:rPr>
              <a:t> </a:t>
            </a:r>
            <a:r>
              <a:rPr lang="en-GB" sz="1800" i="1" dirty="0">
                <a:solidFill>
                  <a:schemeClr val="lt1"/>
                </a:solidFill>
                <a:latin typeface="Arial"/>
                <a:ea typeface="Arial"/>
                <a:cs typeface="Arial"/>
                <a:sym typeface="Arial"/>
              </a:rPr>
              <a:t>(</a:t>
            </a:r>
            <a:r>
              <a:rPr lang="en-GB" sz="1800" b="1" i="1" dirty="0" err="1">
                <a:solidFill>
                  <a:schemeClr val="lt1"/>
                </a:solidFill>
                <a:latin typeface="Arial"/>
                <a:ea typeface="Arial"/>
                <a:cs typeface="Arial"/>
                <a:sym typeface="Arial"/>
              </a:rPr>
              <a:t>Zygaena</a:t>
            </a:r>
            <a:r>
              <a:rPr lang="en-GB" sz="1800" b="1" i="1" dirty="0">
                <a:solidFill>
                  <a:schemeClr val="lt1"/>
                </a:solidFill>
                <a:latin typeface="Arial"/>
                <a:ea typeface="Arial"/>
                <a:cs typeface="Arial"/>
                <a:sym typeface="Arial"/>
              </a:rPr>
              <a:t> </a:t>
            </a:r>
            <a:r>
              <a:rPr lang="en-GB" sz="1800" b="1" i="1" dirty="0" err="1">
                <a:solidFill>
                  <a:schemeClr val="lt1"/>
                </a:solidFill>
                <a:latin typeface="Arial"/>
                <a:ea typeface="Arial"/>
                <a:cs typeface="Arial"/>
                <a:sym typeface="Arial"/>
              </a:rPr>
              <a:t>filipendulae</a:t>
            </a:r>
            <a:r>
              <a:rPr lang="en-GB" sz="1800" i="1" dirty="0">
                <a:solidFill>
                  <a:schemeClr val="lt1"/>
                </a:solidFill>
                <a:latin typeface="Arial"/>
                <a:ea typeface="Arial"/>
                <a:cs typeface="Arial"/>
                <a:sym typeface="Arial"/>
              </a:rPr>
              <a:t>) </a:t>
            </a:r>
            <a:endParaRPr sz="1800" b="1" dirty="0">
              <a:solidFill>
                <a:schemeClr val="lt1"/>
              </a:solidFill>
              <a:latin typeface="Arial"/>
              <a:ea typeface="Arial"/>
              <a:cs typeface="Arial"/>
              <a:sym typeface="Arial"/>
            </a:endParaRPr>
          </a:p>
        </p:txBody>
      </p:sp>
      <p:pic>
        <p:nvPicPr>
          <p:cNvPr id="4" name="Picture 3" descr="Shape, arrow&#10;&#10;Description automatically generated">
            <a:extLst>
              <a:ext uri="{FF2B5EF4-FFF2-40B4-BE49-F238E27FC236}">
                <a16:creationId xmlns:a16="http://schemas.microsoft.com/office/drawing/2014/main" id="{13830604-5C56-6E44-92B4-85DE0BE7FC18}"/>
              </a:ext>
            </a:extLst>
          </p:cNvPr>
          <p:cNvPicPr>
            <a:picLocks noChangeAspect="1"/>
          </p:cNvPicPr>
          <p:nvPr/>
        </p:nvPicPr>
        <p:blipFill>
          <a:blip r:embed="rId4"/>
          <a:stretch>
            <a:fillRect/>
          </a:stretch>
        </p:blipFill>
        <p:spPr>
          <a:xfrm>
            <a:off x="3347740" y="46383"/>
            <a:ext cx="2560000" cy="1440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9186</TotalTime>
  <Words>2413</Words>
  <Application>Microsoft Macintosh PowerPoint</Application>
  <PresentationFormat>On-screen Show (4:3)</PresentationFormat>
  <Paragraphs>276</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Lucida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Lakeman Fraser, Poppy L</cp:lastModifiedBy>
  <cp:revision>90</cp:revision>
  <dcterms:modified xsi:type="dcterms:W3CDTF">2021-04-18T14:09:09Z</dcterms:modified>
</cp:coreProperties>
</file>